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2" r:id="rId3"/>
    <p:sldId id="257" r:id="rId4"/>
    <p:sldId id="259" r:id="rId5"/>
    <p:sldId id="260" r:id="rId6"/>
    <p:sldId id="258" r:id="rId7"/>
    <p:sldId id="261" r:id="rId8"/>
    <p:sldId id="264" r:id="rId9"/>
    <p:sldId id="265" r:id="rId10"/>
    <p:sldId id="266" r:id="rId11"/>
    <p:sldId id="267" r:id="rId12"/>
    <p:sldId id="268" r:id="rId13"/>
    <p:sldId id="269" r:id="rId14"/>
    <p:sldId id="270" r:id="rId15"/>
    <p:sldId id="271" r:id="rId16"/>
    <p:sldId id="272" r:id="rId17"/>
    <p:sldId id="273" r:id="rId18"/>
    <p:sldId id="282" r:id="rId19"/>
    <p:sldId id="281" r:id="rId20"/>
    <p:sldId id="275" r:id="rId21"/>
    <p:sldId id="276" r:id="rId22"/>
    <p:sldId id="277" r:id="rId23"/>
    <p:sldId id="278" r:id="rId24"/>
    <p:sldId id="279" r:id="rId25"/>
    <p:sldId id="280"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950" autoAdjust="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80D152-83D3-4773-87E3-02B9B41F6EFE}" type="datetimeFigureOut">
              <a:rPr kumimoji="1" lang="ja-JP" altLang="en-US" smtClean="0"/>
              <a:pPr/>
              <a:t>2012/7/17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3AF158-03A9-4D50-BDBA-140AD8B4F1A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journals.ametsoc.org/doi/abs/10.1175/2010BAMS3001.1"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空間解像度や時間間隔は</a:t>
            </a:r>
            <a:r>
              <a:rPr kumimoji="1" lang="ja-JP" altLang="en-US" dirty="0" smtClean="0"/>
              <a:t>提供時の</a:t>
            </a:r>
            <a:r>
              <a:rPr kumimoji="1" lang="ja-JP" altLang="en-US" dirty="0" smtClean="0"/>
              <a:t>ものであり，計算時のものとは異なる．</a:t>
            </a:r>
            <a:endParaRPr kumimoji="1" lang="en-US" altLang="ja-JP" dirty="0" smtClean="0"/>
          </a:p>
          <a:p>
            <a:r>
              <a:rPr kumimoji="1" lang="ja-JP" altLang="en-US" dirty="0" smtClean="0"/>
              <a:t>モデル</a:t>
            </a:r>
            <a:r>
              <a:rPr kumimoji="1" lang="ja-JP" altLang="en-US" dirty="0" smtClean="0"/>
              <a:t>の計算時の解像度</a:t>
            </a:r>
            <a:r>
              <a:rPr kumimoji="1" lang="ja-JP" altLang="en-US" dirty="0" smtClean="0"/>
              <a:t>は各詳細を参照</a:t>
            </a:r>
            <a:endParaRPr kumimoji="1" lang="ja-JP" altLang="en-US" dirty="0"/>
          </a:p>
        </p:txBody>
      </p:sp>
      <p:sp>
        <p:nvSpPr>
          <p:cNvPr id="4" name="スライド番号プレースホルダ 3"/>
          <p:cNvSpPr>
            <a:spLocks noGrp="1"/>
          </p:cNvSpPr>
          <p:nvPr>
            <p:ph type="sldNum" sz="quarter" idx="10"/>
          </p:nvPr>
        </p:nvSpPr>
        <p:spPr/>
        <p:txBody>
          <a:bodyPr/>
          <a:lstStyle/>
          <a:p>
            <a:fld id="{623AF158-03A9-4D50-BDBA-140AD8B4F1A8}" type="slidenum">
              <a:rPr kumimoji="1" lang="ja-JP" altLang="en-US" smtClean="0"/>
              <a:pPr/>
              <a:t>3</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論文として参照できるもの</a:t>
            </a:r>
            <a:r>
              <a:rPr kumimoji="1" lang="ja-JP" altLang="en-US" dirty="0" smtClean="0"/>
              <a:t>は</a:t>
            </a:r>
            <a:r>
              <a:rPr kumimoji="1" lang="en-US" altLang="ja-JP" dirty="0" smtClean="0"/>
              <a:t>2011</a:t>
            </a:r>
            <a:r>
              <a:rPr kumimoji="1" lang="ja-JP" altLang="en-US" dirty="0" smtClean="0"/>
              <a:t>年現在存在</a:t>
            </a:r>
            <a:r>
              <a:rPr kumimoji="1" lang="ja-JP" altLang="en-US" dirty="0" smtClean="0"/>
              <a:t>しないため，以下の </a:t>
            </a:r>
            <a:r>
              <a:rPr kumimoji="1" lang="en-US" altLang="ja-JP" dirty="0" smtClean="0"/>
              <a:t>PDF </a:t>
            </a:r>
            <a:r>
              <a:rPr kumimoji="1" lang="ja-JP" altLang="en-US" dirty="0" smtClean="0"/>
              <a:t>を参照した．</a:t>
            </a:r>
            <a:endParaRPr kumimoji="1" lang="en-US" altLang="ja-JP" dirty="0" smtClean="0"/>
          </a:p>
          <a:p>
            <a:r>
              <a:rPr kumimoji="1" lang="en-US" altLang="ja-JP" dirty="0" smtClean="0"/>
              <a:t>http://gmao.gsfc.nasa.gov/pubs/brochures/MERRA%20Brochure.pdf</a:t>
            </a:r>
            <a:endParaRPr kumimoji="1" lang="ja-JP" altLang="en-US" dirty="0" smtClean="0"/>
          </a:p>
          <a:p>
            <a:endParaRPr kumimoji="1" lang="en-US" altLang="ja-JP" dirty="0" smtClean="0"/>
          </a:p>
          <a:p>
            <a:r>
              <a:rPr kumimoji="1" lang="ja-JP" altLang="en-US" dirty="0" smtClean="0"/>
              <a:t>具体的にどのような変数が同化に用いられているのかは不明</a:t>
            </a:r>
            <a:endParaRPr kumimoji="1" lang="en-US" altLang="ja-JP" dirty="0" smtClean="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12</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Saha</a:t>
            </a:r>
            <a:r>
              <a:rPr kumimoji="1" lang="en-US" altLang="ja-JP" dirty="0" smtClean="0"/>
              <a:t> et al. 2011 (</a:t>
            </a:r>
            <a:r>
              <a:rPr lang="en-US" altLang="ja-JP" dirty="0" smtClean="0">
                <a:hlinkClick r:id="rId3"/>
              </a:rPr>
              <a:t>http://journals.ametsoc.org/doi/abs/10.1175/2010BAMS3001.1</a:t>
            </a:r>
            <a:r>
              <a:rPr lang="ja-JP" altLang="en-US" dirty="0" smtClean="0"/>
              <a:t>）を参考にした</a:t>
            </a:r>
            <a:endParaRPr lang="en-US" altLang="ja-JP" dirty="0" smtClean="0"/>
          </a:p>
          <a:p>
            <a:endParaRPr kumimoji="1" lang="en-US" altLang="ja-JP" dirty="0" smtClean="0"/>
          </a:p>
          <a:p>
            <a:r>
              <a:rPr kumimoji="1" lang="ja-JP" altLang="en-US" dirty="0" smtClean="0"/>
              <a:t>具体的にどのような変数が同化に用いられているのかは不明</a:t>
            </a:r>
            <a:endParaRPr kumimoji="1" lang="en-US" altLang="ja-JP" dirty="0" smtClean="0"/>
          </a:p>
          <a:p>
            <a:endParaRPr kumimoji="1" lang="en-US" altLang="ja-JP" dirty="0" smtClean="0"/>
          </a:p>
          <a:p>
            <a:r>
              <a:rPr kumimoji="1" lang="ja-JP" altLang="en-US" dirty="0" smtClean="0"/>
              <a:t>地上観測や海上観測の詳細（ウィンドプロファイラやブイが含まれるかどうか）は不明</a:t>
            </a:r>
            <a:endParaRPr kumimoji="1" lang="ja-JP" altLang="en-US" dirty="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15</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静止衛星＝</a:t>
            </a:r>
            <a:r>
              <a:rPr kumimoji="1" lang="en-US" altLang="ja-JP" dirty="0" smtClean="0"/>
              <a:t>GOES</a:t>
            </a:r>
          </a:p>
          <a:p>
            <a:r>
              <a:rPr kumimoji="1" lang="en-US" altLang="ja-JP" dirty="0" err="1" smtClean="0"/>
              <a:t>MetOP</a:t>
            </a:r>
            <a:r>
              <a:rPr kumimoji="1" lang="en-US" altLang="ja-JP" dirty="0" smtClean="0"/>
              <a:t>-A </a:t>
            </a:r>
            <a:r>
              <a:rPr kumimoji="1" lang="ja-JP" altLang="en-US" dirty="0" smtClean="0"/>
              <a:t>は</a:t>
            </a:r>
            <a:r>
              <a:rPr lang="en-US" altLang="ja-JP" dirty="0" smtClean="0"/>
              <a:t>EU</a:t>
            </a:r>
            <a:r>
              <a:rPr lang="ja-JP" altLang="en-US" dirty="0" smtClean="0"/>
              <a:t>の極軌道衛星シリーズ</a:t>
            </a:r>
            <a:endParaRPr kumimoji="1" lang="ja-JP" altLang="en-US" dirty="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16</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17</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70A05DD-C76E-44CF-94DC-7A1D5E59E57A}" type="slidenum">
              <a:rPr kumimoji="1" lang="ja-JP" altLang="en-US" smtClean="0"/>
              <a:pPr/>
              <a:t>23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23AF158-03A9-4D50-BDBA-140AD8B4F1A8}" type="slidenum">
              <a:rPr kumimoji="1" lang="ja-JP" altLang="en-US" smtClean="0"/>
              <a:pPr/>
              <a:t>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本スライドの初稿は</a:t>
            </a:r>
            <a:r>
              <a:rPr kumimoji="1" lang="en-US" altLang="ja-JP" dirty="0" smtClean="0"/>
              <a:t>2011</a:t>
            </a:r>
            <a:r>
              <a:rPr kumimoji="1" lang="ja-JP" altLang="en-US" dirty="0" smtClean="0"/>
              <a:t>年に作成しており，当時は</a:t>
            </a:r>
            <a:r>
              <a:rPr kumimoji="1" lang="en-US" altLang="ja-JP" dirty="0" smtClean="0"/>
              <a:t>MERRA</a:t>
            </a:r>
            <a:r>
              <a:rPr kumimoji="1" lang="ja-JP" altLang="en-US" dirty="0" smtClean="0"/>
              <a:t>の参考文献にアクセスできなかったため一部の記述に不十分な点がある．</a:t>
            </a:r>
            <a:endParaRPr kumimoji="1" lang="en-US" altLang="ja-JP" dirty="0" smtClean="0"/>
          </a:p>
          <a:p>
            <a:endParaRPr kumimoji="1" lang="en-US" altLang="ja-JP" dirty="0" smtClean="0"/>
          </a:p>
          <a:p>
            <a:r>
              <a:rPr kumimoji="1" lang="en-US" altLang="ja-JP" dirty="0" smtClean="0"/>
              <a:t>IAU</a:t>
            </a:r>
            <a:r>
              <a:rPr kumimoji="1" lang="ja-JP" altLang="en-US" dirty="0" smtClean="0"/>
              <a:t>に関する記述は　</a:t>
            </a:r>
            <a:r>
              <a:rPr kumimoji="1" lang="en-US" altLang="ja-JP" dirty="0" smtClean="0"/>
              <a:t>http://nippon.zaidan.info/seikabutsu/2005/00336/contents/0013.htm</a:t>
            </a:r>
            <a:r>
              <a:rPr kumimoji="1" lang="ja-JP" altLang="en-US" dirty="0" smtClean="0"/>
              <a:t>　を参考にした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623AF158-03A9-4D50-BDBA-140AD8B4F1A8}" type="slidenum">
              <a:rPr kumimoji="1" lang="ja-JP" altLang="en-US" smtClean="0"/>
              <a:pPr/>
              <a:t>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略称についてのメモ</a:t>
            </a:r>
            <a:endParaRPr kumimoji="1" lang="en-US" altLang="ja-JP" dirty="0" smtClean="0"/>
          </a:p>
          <a:p>
            <a:r>
              <a:rPr kumimoji="1" lang="en-US" altLang="ja-JP" dirty="0" smtClean="0"/>
              <a:t>CFS</a:t>
            </a:r>
            <a:r>
              <a:rPr kumimoji="1" lang="ja-JP" altLang="en-US" baseline="0" dirty="0" smtClean="0"/>
              <a:t>  </a:t>
            </a:r>
            <a:r>
              <a:rPr kumimoji="1" lang="en-US" altLang="ja-JP" baseline="0" dirty="0" smtClean="0"/>
              <a:t>- </a:t>
            </a:r>
            <a:r>
              <a:rPr kumimoji="1" lang="en-US" altLang="ja-JP" dirty="0" smtClean="0"/>
              <a:t>Climate Forecast</a:t>
            </a:r>
            <a:r>
              <a:rPr kumimoji="1" lang="en-US" altLang="ja-JP" baseline="0" dirty="0" smtClean="0"/>
              <a:t> System</a:t>
            </a:r>
            <a:r>
              <a:rPr kumimoji="1" lang="ja-JP" altLang="en-US" dirty="0" smtClean="0"/>
              <a:t>： </a:t>
            </a:r>
            <a:r>
              <a:rPr kumimoji="1" lang="en-US" altLang="ja-JP" dirty="0" smtClean="0"/>
              <a:t>NECP </a:t>
            </a:r>
            <a:r>
              <a:rPr kumimoji="1" lang="ja-JP" altLang="en-US" dirty="0" smtClean="0"/>
              <a:t>の 全球カップリングモデルによる気候予報システム</a:t>
            </a:r>
            <a:endParaRPr kumimoji="1" lang="en-US" altLang="ja-JP" dirty="0" smtClean="0"/>
          </a:p>
          <a:p>
            <a:r>
              <a:rPr kumimoji="1" lang="en-US" altLang="ja-JP" dirty="0" smtClean="0"/>
              <a:t>CFS</a:t>
            </a:r>
            <a:r>
              <a:rPr kumimoji="1" lang="en-US" altLang="ja-JP" baseline="0" dirty="0" smtClean="0"/>
              <a:t> Reforecast : CFS </a:t>
            </a:r>
            <a:r>
              <a:rPr kumimoji="1" lang="ja-JP" altLang="en-US" baseline="0" dirty="0" smtClean="0"/>
              <a:t>で</a:t>
            </a:r>
            <a:r>
              <a:rPr kumimoji="1" lang="ja-JP" altLang="en-US" dirty="0" smtClean="0"/>
              <a:t>過去の期間について再予報したもの</a:t>
            </a:r>
            <a:endParaRPr kumimoji="1" lang="en-US" altLang="ja-JP" dirty="0" smtClean="0"/>
          </a:p>
          <a:p>
            <a:r>
              <a:rPr kumimoji="1" lang="en-US" altLang="ja-JP" dirty="0" smtClean="0"/>
              <a:t>CFSR</a:t>
            </a:r>
            <a:r>
              <a:rPr kumimoji="1" lang="ja-JP" altLang="en-US" baseline="0" dirty="0" smtClean="0"/>
              <a:t> </a:t>
            </a:r>
            <a:r>
              <a:rPr kumimoji="1" lang="en-US" altLang="ja-JP" baseline="0" dirty="0" smtClean="0"/>
              <a:t>- </a:t>
            </a:r>
            <a:r>
              <a:rPr kumimoji="1" lang="en-US" altLang="ja-JP" dirty="0" smtClean="0"/>
              <a:t>CFS Reanalysis</a:t>
            </a:r>
            <a:r>
              <a:rPr kumimoji="1" lang="ja-JP" altLang="en-US" dirty="0" smtClean="0"/>
              <a:t>：</a:t>
            </a:r>
            <a:r>
              <a:rPr kumimoji="1" lang="ja-JP" altLang="en-US" baseline="0" dirty="0" smtClean="0"/>
              <a:t> </a:t>
            </a:r>
            <a:r>
              <a:rPr kumimoji="1" lang="ja-JP" altLang="en-US" dirty="0" smtClean="0"/>
              <a:t>本項で扱っている再解析データ．同化されるデータに未来の情報が含まれることが </a:t>
            </a:r>
            <a:r>
              <a:rPr kumimoji="1" lang="en-US" altLang="ja-JP" dirty="0" smtClean="0"/>
              <a:t>CFS</a:t>
            </a:r>
            <a:r>
              <a:rPr kumimoji="1" lang="ja-JP" altLang="en-US" dirty="0" smtClean="0"/>
              <a:t> </a:t>
            </a:r>
            <a:r>
              <a:rPr kumimoji="1" lang="en-US" altLang="ja-JP" dirty="0" smtClean="0"/>
              <a:t>Reforecast</a:t>
            </a:r>
            <a:r>
              <a:rPr kumimoji="1" lang="en-US" altLang="ja-JP" baseline="0" dirty="0" smtClean="0"/>
              <a:t> </a:t>
            </a:r>
            <a:r>
              <a:rPr kumimoji="1" lang="ja-JP" altLang="en-US" baseline="0" dirty="0" smtClean="0"/>
              <a:t>との違いか．</a:t>
            </a:r>
            <a:endParaRPr kumimoji="1" lang="en-US" altLang="ja-JP" dirty="0" smtClean="0"/>
          </a:p>
          <a:p>
            <a:r>
              <a:rPr kumimoji="1" lang="en-US" altLang="ja-JP" dirty="0" smtClean="0"/>
              <a:t>CFSRR</a:t>
            </a:r>
            <a:r>
              <a:rPr kumimoji="1" lang="en-US" altLang="ja-JP" baseline="0" dirty="0" smtClean="0"/>
              <a:t> – CFS Reanalysis and Reforecast </a:t>
            </a:r>
            <a:r>
              <a:rPr kumimoji="1" lang="ja-JP" altLang="en-US" baseline="0" dirty="0" smtClean="0"/>
              <a:t>：</a:t>
            </a:r>
            <a:r>
              <a:rPr kumimoji="1" lang="en-US" altLang="ja-JP" dirty="0" smtClean="0"/>
              <a:t>CFS </a:t>
            </a:r>
            <a:r>
              <a:rPr kumimoji="1" lang="ja-JP" altLang="en-US" dirty="0" smtClean="0"/>
              <a:t>の初期値として </a:t>
            </a:r>
            <a:r>
              <a:rPr kumimoji="1" lang="en-US" altLang="ja-JP" dirty="0" smtClean="0"/>
              <a:t>CFSR </a:t>
            </a:r>
            <a:r>
              <a:rPr kumimoji="1" lang="ja-JP" altLang="en-US" dirty="0" smtClean="0"/>
              <a:t>を用いて再予報したもの</a:t>
            </a:r>
            <a:endParaRPr kumimoji="1" lang="en-US" altLang="ja-JP" dirty="0" smtClean="0"/>
          </a:p>
          <a:p>
            <a:endParaRPr kumimoji="1" lang="en-US" altLang="ja-JP" dirty="0" smtClean="0"/>
          </a:p>
          <a:p>
            <a:r>
              <a:rPr kumimoji="1" lang="en-US" altLang="ja-JP" dirty="0" smtClean="0"/>
              <a:t>GSI</a:t>
            </a:r>
            <a:r>
              <a:rPr kumimoji="1" lang="ja-JP" altLang="en-US" dirty="0" smtClean="0"/>
              <a:t>は</a:t>
            </a:r>
            <a:r>
              <a:rPr lang="en-US" altLang="ja-JP" dirty="0" smtClean="0"/>
              <a:t>3D-VAR </a:t>
            </a:r>
            <a:r>
              <a:rPr lang="ja-JP" altLang="en-US" dirty="0" smtClean="0"/>
              <a:t>の一種だが，同化用データの時間変化傾向も利用している</a:t>
            </a:r>
            <a:endParaRPr kumimoji="1" lang="ja-JP" altLang="en-US" dirty="0"/>
          </a:p>
        </p:txBody>
      </p:sp>
      <p:sp>
        <p:nvSpPr>
          <p:cNvPr id="4" name="スライド番号プレースホルダ 3"/>
          <p:cNvSpPr>
            <a:spLocks noGrp="1"/>
          </p:cNvSpPr>
          <p:nvPr>
            <p:ph type="sldNum" sz="quarter" idx="10"/>
          </p:nvPr>
        </p:nvSpPr>
        <p:spPr/>
        <p:txBody>
          <a:bodyPr/>
          <a:lstStyle/>
          <a:p>
            <a:fld id="{623AF158-03A9-4D50-BDBA-140AD8B4F1A8}" type="slidenum">
              <a:rPr kumimoji="1" lang="ja-JP" altLang="en-US" smtClean="0"/>
              <a:pPr/>
              <a:t>6</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23AF158-03A9-4D50-BDBA-140AD8B4F1A8}" type="slidenum">
              <a:rPr kumimoji="1" lang="ja-JP" altLang="en-US" smtClean="0"/>
              <a:pPr/>
              <a:t>7</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第二世代再解析</a:t>
            </a:r>
            <a:r>
              <a:rPr kumimoji="1" lang="ja-JP" altLang="en-US" dirty="0" smtClean="0"/>
              <a:t>では衛星観測による大気中</a:t>
            </a:r>
            <a:r>
              <a:rPr kumimoji="1" lang="ja-JP" altLang="en-US" dirty="0" smtClean="0"/>
              <a:t>の温度や水蒸気</a:t>
            </a:r>
            <a:r>
              <a:rPr kumimoji="1" lang="ja-JP" altLang="en-US" dirty="0" smtClean="0"/>
              <a:t>データについて，観測のプロダクト</a:t>
            </a:r>
            <a:r>
              <a:rPr kumimoji="1" lang="ja-JP" altLang="en-US" dirty="0" smtClean="0"/>
              <a:t>を直接同</a:t>
            </a:r>
            <a:r>
              <a:rPr kumimoji="1" lang="ja-JP" altLang="en-US" dirty="0" smtClean="0"/>
              <a:t>化するのではなく，</a:t>
            </a:r>
            <a:endParaRPr kumimoji="1" lang="en-US" altLang="ja-JP" dirty="0" smtClean="0"/>
          </a:p>
          <a:p>
            <a:r>
              <a:rPr kumimoji="1" lang="ja-JP" altLang="en-US" dirty="0" smtClean="0"/>
              <a:t>衛星が実際に観測している </a:t>
            </a:r>
            <a:r>
              <a:rPr kumimoji="1" lang="en-US" altLang="ja-JP" dirty="0" smtClean="0"/>
              <a:t>radiance </a:t>
            </a:r>
            <a:r>
              <a:rPr kumimoji="1" lang="ja-JP" altLang="en-US" dirty="0" smtClean="0"/>
              <a:t>（～輝度温度）の形で取り込み，間接的に同化することが多いようだ．</a:t>
            </a:r>
            <a:endParaRPr kumimoji="1" lang="en-US" altLang="ja-JP" dirty="0" smtClean="0"/>
          </a:p>
          <a:p>
            <a:endParaRPr kumimoji="1" lang="en-US" altLang="ja-JP" dirty="0" smtClean="0"/>
          </a:p>
          <a:p>
            <a:r>
              <a:rPr kumimoji="1" lang="en-US" altLang="ja-JP" dirty="0" err="1" smtClean="0"/>
              <a:t>Saha</a:t>
            </a:r>
            <a:r>
              <a:rPr kumimoji="1" lang="en-US" altLang="ja-JP" dirty="0" smtClean="0"/>
              <a:t> et al. 2011 </a:t>
            </a:r>
            <a:r>
              <a:rPr kumimoji="1" lang="ja-JP" altLang="en-US" dirty="0" smtClean="0"/>
              <a:t>（</a:t>
            </a:r>
            <a:r>
              <a:rPr kumimoji="1" lang="en-US" altLang="ja-JP" dirty="0" smtClean="0"/>
              <a:t>CFSR</a:t>
            </a:r>
            <a:r>
              <a:rPr kumimoji="1" lang="ja-JP" altLang="en-US" dirty="0" smtClean="0"/>
              <a:t>の紹介用論文）によると</a:t>
            </a:r>
            <a:endParaRPr kumimoji="1" lang="en-US" altLang="ja-JP" dirty="0" smtClean="0"/>
          </a:p>
          <a:p>
            <a:r>
              <a:rPr kumimoji="1" lang="en-US" altLang="ja-JP" dirty="0" smtClean="0"/>
              <a:t>Another notable difference between R1 and/or R2 and the CFSR is that the CFSR GSI uses satellite radiances rather than derived temperature or moisture profiles. This allows the GSI greater freedom to generate adjustments to the temperature, moisture, and ozone fields to best match the observed radiances. </a:t>
            </a:r>
          </a:p>
          <a:p>
            <a:r>
              <a:rPr kumimoji="1" lang="ja-JP" altLang="en-US" dirty="0" smtClean="0"/>
              <a:t>とのこと．ここ</a:t>
            </a:r>
            <a:r>
              <a:rPr kumimoji="1" lang="ja-JP" altLang="en-US" dirty="0" smtClean="0"/>
              <a:t>で</a:t>
            </a:r>
            <a:r>
              <a:rPr kumimoji="1" lang="en-US" altLang="ja-JP" dirty="0" smtClean="0"/>
              <a:t>R1</a:t>
            </a:r>
            <a:r>
              <a:rPr kumimoji="1" lang="ja-JP" altLang="en-US" dirty="0" err="1" smtClean="0"/>
              <a:t>，</a:t>
            </a:r>
            <a:r>
              <a:rPr kumimoji="1" lang="en-US" altLang="ja-JP" dirty="0" smtClean="0"/>
              <a:t>R2</a:t>
            </a:r>
            <a:r>
              <a:rPr kumimoji="1" lang="ja-JP" altLang="en-US" dirty="0" smtClean="0"/>
              <a:t>は</a:t>
            </a:r>
            <a:r>
              <a:rPr kumimoji="1" lang="en-US" altLang="ja-JP" dirty="0" smtClean="0"/>
              <a:t>NCEP Reanalysis 1</a:t>
            </a:r>
            <a:r>
              <a:rPr kumimoji="1" lang="ja-JP" altLang="en-US" dirty="0" err="1" smtClean="0"/>
              <a:t>，</a:t>
            </a:r>
            <a:r>
              <a:rPr kumimoji="1" lang="en-US" altLang="ja-JP" dirty="0" smtClean="0"/>
              <a:t>2,</a:t>
            </a:r>
            <a:r>
              <a:rPr kumimoji="1" lang="en-US" altLang="ja-JP" baseline="0" dirty="0" smtClean="0"/>
              <a:t> </a:t>
            </a:r>
            <a:r>
              <a:rPr kumimoji="1" lang="ja-JP" altLang="en-US" dirty="0" smtClean="0"/>
              <a:t> </a:t>
            </a:r>
            <a:r>
              <a:rPr kumimoji="1" lang="en-US" altLang="ja-JP" dirty="0" smtClean="0"/>
              <a:t>GSI </a:t>
            </a:r>
            <a:r>
              <a:rPr kumimoji="1" lang="ja-JP" altLang="en-US" dirty="0" smtClean="0"/>
              <a:t>は </a:t>
            </a:r>
            <a:r>
              <a:rPr kumimoji="1" lang="en-US" altLang="ja-JP" dirty="0" smtClean="0"/>
              <a:t>CFSR</a:t>
            </a:r>
            <a:r>
              <a:rPr kumimoji="1" lang="en-US" altLang="ja-JP" baseline="0" dirty="0" smtClean="0"/>
              <a:t> </a:t>
            </a:r>
            <a:r>
              <a:rPr kumimoji="1" lang="ja-JP" altLang="en-US" baseline="0" dirty="0" smtClean="0"/>
              <a:t>で用いられているデータ同化</a:t>
            </a:r>
            <a:r>
              <a:rPr kumimoji="1" lang="ja-JP" altLang="en-US" baseline="0" dirty="0" smtClean="0"/>
              <a:t>システムのこと．</a:t>
            </a:r>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8</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Dee et al. APR/2011</a:t>
            </a:r>
            <a:r>
              <a:rPr lang="en-US" altLang="ja-JP" baseline="0" dirty="0" smtClean="0"/>
              <a:t> </a:t>
            </a:r>
            <a:r>
              <a:rPr lang="ja-JP" altLang="en-US" baseline="0" dirty="0" smtClean="0"/>
              <a:t>（</a:t>
            </a:r>
            <a:r>
              <a:rPr lang="en-US" altLang="ja-JP" baseline="0" dirty="0" smtClean="0"/>
              <a:t>http://onlinelibrary.wiley.com/doi/10.1002/qj.828/abstract</a:t>
            </a:r>
            <a:r>
              <a:rPr lang="ja-JP" altLang="en-US" baseline="0" dirty="0" smtClean="0"/>
              <a:t>）を基にした．</a:t>
            </a:r>
            <a:endParaRPr lang="en-US" altLang="ja-JP" baseline="0" dirty="0" smtClean="0"/>
          </a:p>
          <a:p>
            <a:endParaRPr lang="en-US" altLang="ja-JP" dirty="0" smtClean="0"/>
          </a:p>
          <a:p>
            <a:r>
              <a:rPr lang="en-US" altLang="ja-JP" dirty="0" smtClean="0"/>
              <a:t>2011</a:t>
            </a:r>
            <a:r>
              <a:rPr lang="ja-JP" altLang="en-US" dirty="0" smtClean="0"/>
              <a:t>年</a:t>
            </a:r>
            <a:r>
              <a:rPr lang="en-US" altLang="ja-JP" dirty="0" smtClean="0"/>
              <a:t>8</a:t>
            </a:r>
            <a:r>
              <a:rPr lang="ja-JP" altLang="en-US" dirty="0" smtClean="0"/>
              <a:t>月</a:t>
            </a:r>
            <a:r>
              <a:rPr lang="en-US" altLang="ja-JP" dirty="0" smtClean="0"/>
              <a:t>8</a:t>
            </a:r>
            <a:r>
              <a:rPr lang="ja-JP" altLang="en-US" dirty="0" smtClean="0"/>
              <a:t>日に再解析データの公開期間が</a:t>
            </a:r>
            <a:r>
              <a:rPr lang="en-US" altLang="ja-JP" dirty="0" smtClean="0"/>
              <a:t>1979</a:t>
            </a:r>
            <a:r>
              <a:rPr lang="ja-JP" altLang="en-US" dirty="0" smtClean="0"/>
              <a:t>年からに延長されたが，</a:t>
            </a:r>
            <a:r>
              <a:rPr lang="en-US" altLang="ja-JP" dirty="0" smtClean="0"/>
              <a:t>1979</a:t>
            </a:r>
            <a:r>
              <a:rPr lang="ja-JP" altLang="en-US" dirty="0" smtClean="0"/>
              <a:t>－</a:t>
            </a:r>
            <a:r>
              <a:rPr lang="en-US" altLang="ja-JP" dirty="0" smtClean="0"/>
              <a:t>1989</a:t>
            </a:r>
            <a:r>
              <a:rPr lang="ja-JP" altLang="en-US" dirty="0" smtClean="0"/>
              <a:t>の間についての詳細なドキュメントは存在しない</a:t>
            </a:r>
            <a:endParaRPr lang="en-US" altLang="ja-JP" dirty="0" smtClean="0"/>
          </a:p>
          <a:p>
            <a:endParaRPr lang="en-US" altLang="ja-JP" dirty="0" smtClean="0"/>
          </a:p>
          <a:p>
            <a:r>
              <a:rPr lang="ja-JP" altLang="en-US" dirty="0" smtClean="0"/>
              <a:t>表面気圧のボーガス観測（上の文献中では </a:t>
            </a:r>
            <a:r>
              <a:rPr lang="en-US" altLang="ja-JP" dirty="0" smtClean="0"/>
              <a:t>Pseudo-surface pressure</a:t>
            </a:r>
            <a:r>
              <a:rPr lang="ja-JP" altLang="en-US" dirty="0" smtClean="0"/>
              <a:t>）は</a:t>
            </a:r>
            <a:r>
              <a:rPr lang="en-US" altLang="ja-JP" dirty="0" smtClean="0"/>
              <a:t>ERA40</a:t>
            </a:r>
            <a:r>
              <a:rPr lang="ja-JP" altLang="en-US" dirty="0" smtClean="0"/>
              <a:t>では使われていたが，</a:t>
            </a:r>
            <a:r>
              <a:rPr lang="en-US" altLang="ja-JP" dirty="0" smtClean="0"/>
              <a:t>Interim</a:t>
            </a:r>
            <a:r>
              <a:rPr lang="ja-JP" altLang="en-US" dirty="0" smtClean="0"/>
              <a:t>では使用されず</a:t>
            </a:r>
            <a:endParaRPr kumimoji="1" lang="ja-JP" altLang="en-US" dirty="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9</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10</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ERA-40</a:t>
            </a:r>
            <a:r>
              <a:rPr kumimoji="1" lang="ja-JP" altLang="en-US" dirty="0" err="1" smtClean="0"/>
              <a:t>には</a:t>
            </a:r>
            <a:r>
              <a:rPr kumimoji="1" lang="ja-JP" altLang="en-US" dirty="0" smtClean="0"/>
              <a:t> </a:t>
            </a:r>
            <a:r>
              <a:rPr kumimoji="1" lang="en-US" altLang="ja-JP" dirty="0" smtClean="0"/>
              <a:t>QuikSCAT </a:t>
            </a:r>
            <a:r>
              <a:rPr kumimoji="1" lang="ja-JP" altLang="en-US" dirty="0" smtClean="0"/>
              <a:t>は同化されていなかった</a:t>
            </a:r>
            <a:endParaRPr kumimoji="1" lang="en-US" altLang="ja-JP" dirty="0" smtClean="0"/>
          </a:p>
          <a:p>
            <a:endParaRPr kumimoji="1" lang="ja-JP" altLang="en-US" dirty="0" smtClean="0"/>
          </a:p>
          <a:p>
            <a:r>
              <a:rPr kumimoji="1" lang="ja-JP" altLang="en-US" dirty="0" smtClean="0"/>
              <a:t>オゾンは，</a:t>
            </a:r>
            <a:r>
              <a:rPr kumimoji="1" lang="en-US" altLang="ja-JP" dirty="0" smtClean="0"/>
              <a:t>radiance </a:t>
            </a:r>
            <a:r>
              <a:rPr kumimoji="1" lang="ja-JP" altLang="en-US" dirty="0" smtClean="0"/>
              <a:t>として間接的に同化されているが，</a:t>
            </a:r>
            <a:endParaRPr kumimoji="1" lang="en-US" altLang="ja-JP" dirty="0" smtClean="0"/>
          </a:p>
          <a:p>
            <a:r>
              <a:rPr kumimoji="1" lang="en-US" altLang="ja-JP" dirty="0" smtClean="0"/>
              <a:t>SBUV</a:t>
            </a:r>
            <a:r>
              <a:rPr kumimoji="1" lang="ja-JP" altLang="en-US" baseline="0" dirty="0" smtClean="0"/>
              <a:t> </a:t>
            </a:r>
            <a:r>
              <a:rPr kumimoji="1" lang="ja-JP" altLang="en-US" dirty="0" smtClean="0"/>
              <a:t>によって </a:t>
            </a:r>
            <a:r>
              <a:rPr kumimoji="1" lang="en-US" altLang="ja-JP" dirty="0" smtClean="0"/>
              <a:t>retrieve</a:t>
            </a:r>
            <a:r>
              <a:rPr kumimoji="1" lang="en-US" altLang="ja-JP" baseline="0" dirty="0" smtClean="0"/>
              <a:t> </a:t>
            </a:r>
            <a:r>
              <a:rPr kumimoji="1" lang="ja-JP" altLang="en-US" dirty="0" smtClean="0"/>
              <a:t>されたプロファイル・総量も直接的にも同化されている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9EFE616-2C0D-44DD-8720-082EC12212F3}" type="slidenum">
              <a:rPr kumimoji="1" lang="ja-JP" altLang="en-US" smtClean="0"/>
              <a:pPr/>
              <a:t>11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2012/7/17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2012/7/17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onlinelibrary.wiley.com/doi/10.1002/qj.828/abstrac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data-portal.ecmwf.int/data/d/interim/" TargetMode="External"/><Relationship Id="rId4" Type="http://schemas.openxmlformats.org/officeDocument/2006/relationships/hyperlink" Target="http://www.ecmwf.int/research/era/do/get/era-interi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gmao.gsfc.nasa.gov/research/merr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cookbooks.opengrads.org/index.php?title=Recipe-014:_Accessing_MERRA_data_on_FTP/OPeNDAP_with_GrADS" TargetMode="External"/><Relationship Id="rId4" Type="http://schemas.openxmlformats.org/officeDocument/2006/relationships/hyperlink" Target="http://journals.ametsoc.org/doi/abs/10.1175/jcli-d-11-00015.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journals.ametsoc.org/doi/abs/10.1175/2010BAMS300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dss.ucar.edu/pub/cfsr.html" TargetMode="External"/><Relationship Id="rId5" Type="http://schemas.openxmlformats.org/officeDocument/2006/relationships/hyperlink" Target="http://nomads.ncdc.noaa.gov/data.php?name=access" TargetMode="External"/><Relationship Id="rId4" Type="http://schemas.openxmlformats.org/officeDocument/2006/relationships/hyperlink" Target="http://cfs.ncep.noaa.gov/cfs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i.nii.ac.jp/naid/11000762682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wmo.int/pages/prog/gcos/aopcXVI/12.2_JRA-55.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第二世代再解析データ</a:t>
            </a:r>
            <a:r>
              <a:rPr kumimoji="1" lang="ja-JP" altLang="en-US" dirty="0" smtClean="0"/>
              <a:t>比較</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2012</a:t>
            </a:r>
            <a:r>
              <a:rPr kumimoji="1" lang="ja-JP" altLang="en-US" dirty="0" smtClean="0"/>
              <a:t>年</a:t>
            </a:r>
            <a:r>
              <a:rPr lang="en-US" altLang="ja-JP" dirty="0" smtClean="0"/>
              <a:t>7</a:t>
            </a:r>
            <a:r>
              <a:rPr kumimoji="1" lang="ja-JP" altLang="en-US" dirty="0" smtClean="0"/>
              <a:t>月</a:t>
            </a:r>
            <a:r>
              <a:rPr lang="en-US" altLang="ja-JP" dirty="0" smtClean="0"/>
              <a:t>17</a:t>
            </a:r>
            <a:r>
              <a:rPr kumimoji="1" lang="ja-JP" altLang="en-US" dirty="0" smtClean="0"/>
              <a:t>日</a:t>
            </a:r>
            <a:endParaRPr kumimoji="1" lang="en-US" altLang="ja-JP" dirty="0" smtClean="0"/>
          </a:p>
          <a:p>
            <a:r>
              <a:rPr kumimoji="1" lang="ja-JP" altLang="en-US" dirty="0" smtClean="0"/>
              <a:t>高玉孝平</a:t>
            </a:r>
            <a:endParaRPr kumimoji="1" lang="ja-JP" altLang="en-US" dirty="0"/>
          </a:p>
        </p:txBody>
      </p:sp>
      <p:sp>
        <p:nvSpPr>
          <p:cNvPr id="4" name="テキスト ボックス 3"/>
          <p:cNvSpPr txBox="1"/>
          <p:nvPr/>
        </p:nvSpPr>
        <p:spPr>
          <a:xfrm>
            <a:off x="3923928" y="6488668"/>
            <a:ext cx="5220072" cy="369332"/>
          </a:xfrm>
          <a:prstGeom prst="rect">
            <a:avLst/>
          </a:prstGeom>
          <a:noFill/>
        </p:spPr>
        <p:txBody>
          <a:bodyPr wrap="square" rtlCol="0">
            <a:spAutoFit/>
          </a:bodyPr>
          <a:lstStyle/>
          <a:p>
            <a:r>
              <a:rPr lang="ja-JP" altLang="en-US" dirty="0" smtClean="0"/>
              <a:t>一部のスライドにはノート欄に備考を記載している．</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ERA-Interim</a:t>
            </a:r>
            <a:br>
              <a:rPr kumimoji="1" lang="en-US" altLang="ja-JP" dirty="0" smtClean="0"/>
            </a:br>
            <a:r>
              <a:rPr lang="ja-JP" altLang="en-US" dirty="0" smtClean="0"/>
              <a:t>衛星による </a:t>
            </a:r>
            <a:r>
              <a:rPr lang="en-US" altLang="ja-JP" dirty="0" smtClean="0"/>
              <a:t>radiance</a:t>
            </a:r>
            <a:r>
              <a:rPr lang="ja-JP" altLang="en-US" dirty="0" smtClean="0"/>
              <a:t> 観測</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可視・赤外（</a:t>
            </a:r>
            <a:r>
              <a:rPr lang="en-US" altLang="ja-JP" dirty="0" smtClean="0"/>
              <a:t> TOVS and ATOVS </a:t>
            </a:r>
            <a:r>
              <a:rPr lang="ja-JP" altLang="en-US" dirty="0" smtClean="0"/>
              <a:t>）</a:t>
            </a:r>
            <a:r>
              <a:rPr lang="en-US" altLang="ja-JP" dirty="0" smtClean="0"/>
              <a:t>: 1989-</a:t>
            </a:r>
          </a:p>
          <a:p>
            <a:r>
              <a:rPr lang="ja-JP" altLang="en-US" dirty="0" smtClean="0"/>
              <a:t>静止衛星による赤外放射</a:t>
            </a:r>
            <a:r>
              <a:rPr lang="en-US" altLang="ja-JP" dirty="0" smtClean="0"/>
              <a:t>: 2001-</a:t>
            </a:r>
          </a:p>
          <a:p>
            <a:pPr lvl="1"/>
            <a:r>
              <a:rPr lang="ja-JP" altLang="en-US" dirty="0" smtClean="0"/>
              <a:t>晴天時のみ</a:t>
            </a:r>
            <a:endParaRPr lang="en-US" altLang="ja-JP" dirty="0" smtClean="0"/>
          </a:p>
          <a:p>
            <a:r>
              <a:rPr lang="ja-JP" altLang="en-US" dirty="0" smtClean="0"/>
              <a:t>マイクロ波</a:t>
            </a:r>
            <a:r>
              <a:rPr lang="en-US" altLang="ja-JP" dirty="0" smtClean="0"/>
              <a:t>: 1989-</a:t>
            </a:r>
            <a:endParaRPr lang="ja-JP" altLang="en-US" dirty="0" smtClean="0"/>
          </a:p>
          <a:p>
            <a:pPr lvl="1"/>
            <a:r>
              <a:rPr lang="ja-JP" altLang="en-US" dirty="0" smtClean="0"/>
              <a:t>晴天時には </a:t>
            </a:r>
            <a:r>
              <a:rPr lang="en-US" altLang="ja-JP" dirty="0" smtClean="0"/>
              <a:t>radiance</a:t>
            </a:r>
            <a:r>
              <a:rPr lang="ja-JP" altLang="en-US" dirty="0" smtClean="0"/>
              <a:t>として同化</a:t>
            </a:r>
          </a:p>
          <a:p>
            <a:pPr lvl="1"/>
            <a:r>
              <a:rPr lang="ja-JP" altLang="en-US" dirty="0" smtClean="0"/>
              <a:t>曇天・雨天時には可降水量に変換して同化</a:t>
            </a:r>
          </a:p>
          <a:p>
            <a:r>
              <a:rPr lang="en-US" altLang="ja-JP" dirty="0" smtClean="0"/>
              <a:t>AIRS </a:t>
            </a:r>
            <a:r>
              <a:rPr lang="ja-JP" altLang="en-US" dirty="0" smtClean="0"/>
              <a:t>の各種データ</a:t>
            </a:r>
            <a:r>
              <a:rPr lang="en-US" altLang="ja-JP" dirty="0" smtClean="0"/>
              <a:t>:  2003-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ERA-Interim</a:t>
            </a:r>
            <a:br>
              <a:rPr kumimoji="1" lang="en-US" altLang="ja-JP" dirty="0" smtClean="0"/>
            </a:br>
            <a:r>
              <a:rPr lang="ja-JP" altLang="en-US" dirty="0" smtClean="0"/>
              <a:t>その他の衛星観測</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en-US" dirty="0" smtClean="0"/>
              <a:t>海上風速</a:t>
            </a:r>
            <a:endParaRPr lang="en-US" altLang="ja-JP" dirty="0" smtClean="0"/>
          </a:p>
          <a:p>
            <a:pPr lvl="1"/>
            <a:r>
              <a:rPr lang="en-US" altLang="ja-JP" dirty="0" smtClean="0"/>
              <a:t>ERS-1</a:t>
            </a:r>
            <a:r>
              <a:rPr lang="ja-JP" altLang="en-US" dirty="0" err="1" smtClean="0"/>
              <a:t>，</a:t>
            </a:r>
            <a:r>
              <a:rPr lang="en-US" altLang="ja-JP" dirty="0" smtClean="0"/>
              <a:t>ERS-2: 1992- </a:t>
            </a:r>
          </a:p>
          <a:p>
            <a:pPr lvl="1"/>
            <a:r>
              <a:rPr lang="en-US" altLang="ja-JP" dirty="0" smtClean="0"/>
              <a:t>QuikSCAT: 2000/02-2009</a:t>
            </a:r>
            <a:endParaRPr lang="ja-JP" altLang="en-US" dirty="0" smtClean="0"/>
          </a:p>
          <a:p>
            <a:r>
              <a:rPr lang="ja-JP" altLang="en-US" dirty="0" smtClean="0"/>
              <a:t>対流圏上層の風</a:t>
            </a:r>
            <a:r>
              <a:rPr lang="en-US" altLang="ja-JP" dirty="0" smtClean="0"/>
              <a:t> :</a:t>
            </a:r>
          </a:p>
          <a:p>
            <a:pPr lvl="1"/>
            <a:r>
              <a:rPr lang="ja-JP" altLang="en-US" dirty="0" smtClean="0"/>
              <a:t>静止衛星画像解析（</a:t>
            </a:r>
            <a:r>
              <a:rPr lang="en-US" altLang="ja-JP" dirty="0" smtClean="0"/>
              <a:t>GOES, GMS</a:t>
            </a:r>
            <a:r>
              <a:rPr lang="ja-JP" altLang="en-US" dirty="0" smtClean="0"/>
              <a:t>）</a:t>
            </a:r>
            <a:r>
              <a:rPr lang="en-US" altLang="ja-JP" dirty="0" smtClean="0"/>
              <a:t>: 1989-</a:t>
            </a:r>
          </a:p>
          <a:p>
            <a:pPr lvl="1"/>
            <a:r>
              <a:rPr lang="en-US" altLang="ja-JP" dirty="0" smtClean="0"/>
              <a:t>MODIS</a:t>
            </a:r>
            <a:r>
              <a:rPr lang="ja-JP" altLang="en-US" dirty="0" smtClean="0"/>
              <a:t>の解析</a:t>
            </a:r>
            <a:r>
              <a:rPr lang="en-US" altLang="ja-JP" dirty="0" smtClean="0"/>
              <a:t>: 2007/02-</a:t>
            </a:r>
          </a:p>
          <a:p>
            <a:r>
              <a:rPr lang="ja-JP" altLang="en-US" dirty="0" smtClean="0"/>
              <a:t>気温と湿度のプロファイル（</a:t>
            </a:r>
            <a:r>
              <a:rPr lang="en-US" altLang="ja-JP" dirty="0" smtClean="0"/>
              <a:t>GPS radio occultation</a:t>
            </a:r>
            <a:r>
              <a:rPr lang="ja-JP" altLang="en-US" dirty="0" smtClean="0"/>
              <a:t>）</a:t>
            </a:r>
            <a:endParaRPr lang="en-US" altLang="ja-JP" dirty="0" smtClean="0"/>
          </a:p>
          <a:p>
            <a:pPr lvl="1"/>
            <a:r>
              <a:rPr lang="en-US" altLang="ja-JP" dirty="0" smtClean="0"/>
              <a:t>CHAMP:  2001/06-</a:t>
            </a:r>
          </a:p>
          <a:p>
            <a:pPr lvl="1"/>
            <a:r>
              <a:rPr lang="en-US" altLang="ja-JP" dirty="0" smtClean="0"/>
              <a:t>COSMIC: 2006/12- </a:t>
            </a:r>
          </a:p>
          <a:p>
            <a:r>
              <a:rPr lang="ja-JP" altLang="en-US" dirty="0" smtClean="0"/>
              <a:t>オゾンのプロファイル</a:t>
            </a:r>
            <a:r>
              <a:rPr lang="en-US" altLang="ja-JP" dirty="0" smtClean="0"/>
              <a:t>: 1989-</a:t>
            </a:r>
          </a:p>
          <a:p>
            <a:r>
              <a:rPr kumimoji="1" lang="ja-JP" altLang="en-US" dirty="0" smtClean="0"/>
              <a:t>波高</a:t>
            </a:r>
            <a:r>
              <a:rPr kumimoji="1" lang="en-US" altLang="ja-JP" dirty="0" smtClean="0"/>
              <a:t>: 1991/08-</a:t>
            </a:r>
          </a:p>
          <a:p>
            <a:r>
              <a:rPr lang="ja-JP" altLang="en-US" dirty="0" smtClean="0"/>
              <a:t>雪</a:t>
            </a:r>
            <a:r>
              <a:rPr lang="en-US" altLang="ja-JP" dirty="0" smtClean="0"/>
              <a:t>: 2003-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NASA/MERRA</a:t>
            </a:r>
            <a:br>
              <a:rPr kumimoji="1" lang="en-US" altLang="ja-JP" dirty="0" smtClean="0"/>
            </a:br>
            <a:r>
              <a:rPr lang="ja-JP" altLang="en-US" dirty="0" smtClean="0"/>
              <a:t>伝統的な観測</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lnSpcReduction="10000"/>
          </a:bodyPr>
          <a:lstStyle/>
          <a:p>
            <a:r>
              <a:rPr lang="ja-JP" altLang="en-US" dirty="0" smtClean="0"/>
              <a:t>地上観測</a:t>
            </a:r>
            <a:r>
              <a:rPr lang="en-US" altLang="ja-JP" dirty="0" smtClean="0"/>
              <a:t>: 1970-</a:t>
            </a:r>
          </a:p>
          <a:p>
            <a:r>
              <a:rPr lang="ja-JP" altLang="en-US" dirty="0" smtClean="0"/>
              <a:t>船舶・海上ブイ観測</a:t>
            </a:r>
            <a:r>
              <a:rPr lang="en-US" altLang="ja-JP" dirty="0" smtClean="0"/>
              <a:t>: 1977-</a:t>
            </a:r>
          </a:p>
          <a:p>
            <a:r>
              <a:rPr lang="ja-JP" altLang="en-US" dirty="0" smtClean="0"/>
              <a:t>ラジオゾンデ</a:t>
            </a:r>
            <a:r>
              <a:rPr lang="en-US" altLang="ja-JP" dirty="0" smtClean="0"/>
              <a:t>: 1970-</a:t>
            </a:r>
          </a:p>
          <a:p>
            <a:r>
              <a:rPr lang="ja-JP" altLang="en-US" dirty="0" smtClean="0"/>
              <a:t>気球観測</a:t>
            </a:r>
            <a:r>
              <a:rPr lang="en-US" altLang="ja-JP" dirty="0" smtClean="0"/>
              <a:t>: </a:t>
            </a:r>
            <a:r>
              <a:rPr kumimoji="1" lang="en-US" altLang="ja-JP" dirty="0" smtClean="0"/>
              <a:t>1970-</a:t>
            </a:r>
          </a:p>
          <a:p>
            <a:r>
              <a:rPr lang="ja-JP" altLang="en-US" dirty="0" smtClean="0"/>
              <a:t>投下式ゾンデ</a:t>
            </a:r>
            <a:r>
              <a:rPr lang="en-US" altLang="ja-JP" dirty="0" smtClean="0"/>
              <a:t>: 1970-</a:t>
            </a:r>
          </a:p>
          <a:p>
            <a:r>
              <a:rPr lang="ja-JP" altLang="en-US" dirty="0" smtClean="0"/>
              <a:t>ウインドプロファイラ</a:t>
            </a:r>
            <a:r>
              <a:rPr lang="en-US" altLang="ja-JP" dirty="0" smtClean="0"/>
              <a:t>: 1992/05-</a:t>
            </a:r>
          </a:p>
          <a:p>
            <a:r>
              <a:rPr kumimoji="1" lang="ja-JP" altLang="en-US" dirty="0" smtClean="0"/>
              <a:t>飛行機運航用の気象情報システム</a:t>
            </a:r>
            <a:endParaRPr kumimoji="1" lang="en-US" altLang="ja-JP" dirty="0" smtClean="0"/>
          </a:p>
          <a:p>
            <a:pPr lvl="1"/>
            <a:r>
              <a:rPr kumimoji="1" lang="en-US" altLang="ja-JP" dirty="0" smtClean="0"/>
              <a:t>ASDAR</a:t>
            </a:r>
            <a:r>
              <a:rPr lang="ja-JP" altLang="en-US" dirty="0" smtClean="0"/>
              <a:t> </a:t>
            </a:r>
            <a:r>
              <a:rPr lang="en-US" altLang="ja-JP" dirty="0" smtClean="0"/>
              <a:t>and </a:t>
            </a:r>
            <a:r>
              <a:rPr kumimoji="1" lang="en-US" altLang="ja-JP" dirty="0" smtClean="0"/>
              <a:t>MDCRS: </a:t>
            </a:r>
            <a:r>
              <a:rPr lang="en-US" altLang="ja-JP" dirty="0" smtClean="0"/>
              <a:t> </a:t>
            </a:r>
            <a:r>
              <a:rPr kumimoji="1" lang="en-US" altLang="ja-JP" dirty="0" smtClean="0"/>
              <a:t>1970-</a:t>
            </a:r>
          </a:p>
          <a:p>
            <a:r>
              <a:rPr kumimoji="1" lang="ja-JP" altLang="en-US" dirty="0" smtClean="0"/>
              <a:t>表面気圧のボーガス観測</a:t>
            </a:r>
            <a:r>
              <a:rPr kumimoji="1" lang="en-US" altLang="ja-JP" dirty="0" smtClean="0"/>
              <a:t>: 1978-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NASA/MERRA </a:t>
            </a:r>
            <a:br>
              <a:rPr lang="en-US" altLang="ja-JP" dirty="0" smtClean="0"/>
            </a:br>
            <a:r>
              <a:rPr lang="ja-JP" altLang="en-US" dirty="0" smtClean="0"/>
              <a:t>衛星による </a:t>
            </a:r>
            <a:r>
              <a:rPr lang="en-US" altLang="ja-JP" dirty="0" smtClean="0"/>
              <a:t>radiance</a:t>
            </a:r>
            <a:r>
              <a:rPr lang="ja-JP" altLang="en-US" dirty="0" smtClean="0"/>
              <a:t> 観測</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可視・赤外（</a:t>
            </a:r>
            <a:r>
              <a:rPr lang="en-US" altLang="ja-JP" dirty="0" smtClean="0"/>
              <a:t> TOVS and ATOVS </a:t>
            </a:r>
            <a:r>
              <a:rPr lang="ja-JP" altLang="en-US" dirty="0" smtClean="0"/>
              <a:t>）</a:t>
            </a:r>
            <a:r>
              <a:rPr lang="en-US" altLang="ja-JP" dirty="0" smtClean="0"/>
              <a:t>: 1978/10/30- </a:t>
            </a:r>
          </a:p>
          <a:p>
            <a:r>
              <a:rPr lang="ja-JP" altLang="en-US" dirty="0" smtClean="0"/>
              <a:t>静止衛星による赤外放射</a:t>
            </a:r>
            <a:r>
              <a:rPr lang="en-US" altLang="ja-JP" dirty="0" smtClean="0"/>
              <a:t>:</a:t>
            </a:r>
            <a:r>
              <a:rPr lang="ja-JP" altLang="en-US" dirty="0" smtClean="0"/>
              <a:t> </a:t>
            </a:r>
            <a:r>
              <a:rPr lang="en-US" altLang="ja-JP" dirty="0" smtClean="0"/>
              <a:t>2001/01-</a:t>
            </a:r>
          </a:p>
          <a:p>
            <a:r>
              <a:rPr lang="ja-JP" altLang="en-US" dirty="0" smtClean="0"/>
              <a:t>マイクロ波</a:t>
            </a:r>
            <a:r>
              <a:rPr lang="en-US" altLang="ja-JP" dirty="0" smtClean="0"/>
              <a:t>:</a:t>
            </a:r>
            <a:r>
              <a:rPr lang="ja-JP" altLang="en-US" dirty="0" smtClean="0"/>
              <a:t>　</a:t>
            </a:r>
            <a:r>
              <a:rPr lang="en-US" altLang="ja-JP" dirty="0" smtClean="0"/>
              <a:t>1987/07-</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NASA/MERRA</a:t>
            </a:r>
            <a:br>
              <a:rPr kumimoji="1" lang="en-US" altLang="ja-JP" dirty="0" smtClean="0"/>
            </a:br>
            <a:r>
              <a:rPr lang="ja-JP" altLang="en-US" dirty="0" smtClean="0"/>
              <a:t>その他の衛星観測</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en-US" dirty="0" smtClean="0"/>
              <a:t>降水量</a:t>
            </a:r>
            <a:endParaRPr lang="en-US" altLang="ja-JP" dirty="0" smtClean="0"/>
          </a:p>
          <a:p>
            <a:pPr lvl="1"/>
            <a:r>
              <a:rPr lang="en-US" altLang="ja-JP" dirty="0" smtClean="0"/>
              <a:t>SSM/I: 1987/07-</a:t>
            </a:r>
          </a:p>
          <a:p>
            <a:pPr lvl="1"/>
            <a:r>
              <a:rPr lang="en-US" altLang="ja-JP" dirty="0" smtClean="0"/>
              <a:t>TMI: 1997/12-</a:t>
            </a:r>
          </a:p>
          <a:p>
            <a:r>
              <a:rPr lang="ja-JP" altLang="en-US" dirty="0" smtClean="0"/>
              <a:t>海上風速</a:t>
            </a:r>
            <a:endParaRPr lang="en-US" altLang="ja-JP" dirty="0" smtClean="0"/>
          </a:p>
          <a:p>
            <a:pPr lvl="1"/>
            <a:r>
              <a:rPr lang="en-US" altLang="ja-JP" dirty="0" smtClean="0"/>
              <a:t>QuikSCAT: 1999/07-</a:t>
            </a:r>
          </a:p>
          <a:p>
            <a:pPr lvl="1"/>
            <a:r>
              <a:rPr lang="en-US" altLang="ja-JP" dirty="0" smtClean="0"/>
              <a:t>ERS-1: 1991/08-1996/05</a:t>
            </a:r>
          </a:p>
          <a:p>
            <a:pPr lvl="1"/>
            <a:r>
              <a:rPr lang="en-US" altLang="ja-JP" dirty="0" smtClean="0"/>
              <a:t>ERS-2: 1996/03-2001/01</a:t>
            </a:r>
          </a:p>
          <a:p>
            <a:pPr lvl="1"/>
            <a:r>
              <a:rPr lang="en-US" altLang="ja-JP" dirty="0" smtClean="0"/>
              <a:t>SSM/I V6: 1987/07-</a:t>
            </a:r>
          </a:p>
          <a:p>
            <a:r>
              <a:rPr lang="ja-JP" altLang="en-US" dirty="0" smtClean="0"/>
              <a:t>対流圏上層の風速</a:t>
            </a:r>
            <a:endParaRPr lang="en-US" altLang="ja-JP" dirty="0" smtClean="0"/>
          </a:p>
          <a:p>
            <a:pPr lvl="1"/>
            <a:r>
              <a:rPr lang="ja-JP" altLang="en-US" dirty="0" smtClean="0"/>
              <a:t>静止衛星画像解析（</a:t>
            </a:r>
            <a:r>
              <a:rPr lang="en-US" altLang="ja-JP" dirty="0" smtClean="0"/>
              <a:t>GOES, GMS, METEOSAT</a:t>
            </a:r>
            <a:r>
              <a:rPr lang="ja-JP" altLang="en-US" dirty="0" smtClean="0"/>
              <a:t>）</a:t>
            </a:r>
            <a:r>
              <a:rPr lang="en-US" altLang="ja-JP" dirty="0" smtClean="0"/>
              <a:t>: 1977-</a:t>
            </a:r>
          </a:p>
          <a:p>
            <a:pPr lvl="1"/>
            <a:r>
              <a:rPr lang="en-US" altLang="ja-JP" dirty="0" smtClean="0"/>
              <a:t>MODIS</a:t>
            </a:r>
            <a:r>
              <a:rPr lang="ja-JP" altLang="en-US" dirty="0" smtClean="0"/>
              <a:t>の解析</a:t>
            </a:r>
            <a:r>
              <a:rPr lang="en-US" altLang="ja-JP" dirty="0" smtClean="0"/>
              <a:t>:</a:t>
            </a:r>
            <a:r>
              <a:rPr lang="ja-JP" altLang="en-US" dirty="0" smtClean="0"/>
              <a:t> </a:t>
            </a:r>
            <a:r>
              <a:rPr lang="en-US" altLang="ja-JP" dirty="0" smtClean="0"/>
              <a:t>2002-</a:t>
            </a:r>
          </a:p>
          <a:p>
            <a:r>
              <a:rPr lang="ja-JP" altLang="en-US" dirty="0" smtClean="0"/>
              <a:t>オゾンのプロファイル</a:t>
            </a:r>
            <a:r>
              <a:rPr lang="en-US" altLang="ja-JP" dirty="0" smtClean="0"/>
              <a:t>: 1978/10-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NCEP/CFSR</a:t>
            </a:r>
            <a:br>
              <a:rPr kumimoji="1" lang="en-US" altLang="ja-JP" dirty="0" smtClean="0"/>
            </a:br>
            <a:r>
              <a:rPr kumimoji="1" lang="ja-JP" altLang="en-US" dirty="0" smtClean="0"/>
              <a:t>伝統的な観測</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20000"/>
          </a:bodyPr>
          <a:lstStyle/>
          <a:p>
            <a:r>
              <a:rPr lang="ja-JP" altLang="en-US" dirty="0" smtClean="0"/>
              <a:t>地上観測</a:t>
            </a:r>
            <a:r>
              <a:rPr lang="en-US" altLang="ja-JP" dirty="0" smtClean="0"/>
              <a:t>: 1948-</a:t>
            </a:r>
          </a:p>
          <a:p>
            <a:r>
              <a:rPr lang="ja-JP" altLang="en-US" dirty="0" smtClean="0"/>
              <a:t>海上観測</a:t>
            </a:r>
            <a:r>
              <a:rPr lang="en-US" altLang="ja-JP" dirty="0" smtClean="0"/>
              <a:t>: 1948-</a:t>
            </a:r>
          </a:p>
          <a:p>
            <a:r>
              <a:rPr lang="ja-JP" altLang="en-US" dirty="0" smtClean="0"/>
              <a:t>ラジオゾンデ</a:t>
            </a:r>
            <a:r>
              <a:rPr lang="en-US" altLang="ja-JP" dirty="0" smtClean="0"/>
              <a:t>: 1948- </a:t>
            </a:r>
          </a:p>
          <a:p>
            <a:r>
              <a:rPr lang="ja-JP" altLang="en-US" dirty="0" smtClean="0"/>
              <a:t>気球観測</a:t>
            </a:r>
            <a:r>
              <a:rPr lang="en-US" altLang="ja-JP" dirty="0" smtClean="0"/>
              <a:t>: 1948-</a:t>
            </a:r>
            <a:endParaRPr kumimoji="1" lang="en-US" altLang="ja-JP" dirty="0" smtClean="0"/>
          </a:p>
          <a:p>
            <a:r>
              <a:rPr lang="ja-JP" altLang="en-US" dirty="0" smtClean="0"/>
              <a:t>飛行機</a:t>
            </a:r>
            <a:r>
              <a:rPr lang="en-US" altLang="ja-JP" dirty="0" smtClean="0"/>
              <a:t>: 1962-</a:t>
            </a:r>
            <a:endParaRPr kumimoji="1" lang="en-US" altLang="ja-JP" dirty="0" smtClean="0"/>
          </a:p>
          <a:p>
            <a:r>
              <a:rPr lang="ja-JP" altLang="en-US" dirty="0" smtClean="0"/>
              <a:t>飛行機運航用の気象情報システム</a:t>
            </a:r>
            <a:endParaRPr lang="en-US" altLang="ja-JP" dirty="0" smtClean="0"/>
          </a:p>
          <a:p>
            <a:pPr lvl="1"/>
            <a:r>
              <a:rPr lang="en-US" altLang="ja-JP" dirty="0" smtClean="0"/>
              <a:t>ACARS: 1992-</a:t>
            </a:r>
          </a:p>
          <a:p>
            <a:pPr lvl="1"/>
            <a:r>
              <a:rPr lang="en-US" altLang="ja-JP" dirty="0" smtClean="0"/>
              <a:t>METAR: 1997-</a:t>
            </a:r>
          </a:p>
          <a:p>
            <a:r>
              <a:rPr lang="ja-JP" altLang="en-US" dirty="0" smtClean="0"/>
              <a:t>海面圧力のボーガス観測データ</a:t>
            </a:r>
            <a:r>
              <a:rPr lang="en-US" altLang="ja-JP" dirty="0" smtClean="0"/>
              <a:t>: </a:t>
            </a:r>
            <a:r>
              <a:rPr lang="ja-JP" altLang="en-US" dirty="0" smtClean="0"/>
              <a:t>期間不明</a:t>
            </a:r>
            <a:endParaRPr lang="en-US" altLang="ja-JP" dirty="0" smtClean="0"/>
          </a:p>
          <a:p>
            <a:r>
              <a:rPr lang="en-US" altLang="ja-JP" dirty="0" smtClean="0"/>
              <a:t>AMMA </a:t>
            </a:r>
            <a:r>
              <a:rPr lang="ja-JP" altLang="en-US" dirty="0" smtClean="0"/>
              <a:t>（アフリカモンスーンの学際的分析プロジェクト）による観測</a:t>
            </a:r>
            <a:r>
              <a:rPr lang="en-US" altLang="ja-JP" dirty="0" smtClean="0"/>
              <a:t>: 2006</a:t>
            </a:r>
          </a:p>
          <a:p>
            <a:pPr lvl="1"/>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NCEP/CFSR</a:t>
            </a:r>
            <a:br>
              <a:rPr lang="en-US" altLang="ja-JP" dirty="0" smtClean="0"/>
            </a:br>
            <a:r>
              <a:rPr lang="ja-JP" altLang="en-US" dirty="0" smtClean="0"/>
              <a:t>衛星による </a:t>
            </a:r>
            <a:r>
              <a:rPr lang="en-US" altLang="ja-JP" dirty="0" smtClean="0"/>
              <a:t>radiance</a:t>
            </a:r>
            <a:r>
              <a:rPr lang="ja-JP" altLang="en-US" dirty="0" smtClean="0"/>
              <a:t> 観測</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可視・赤外（</a:t>
            </a:r>
            <a:r>
              <a:rPr lang="en-US" altLang="ja-JP" dirty="0" smtClean="0"/>
              <a:t> TOVS and ATOVS </a:t>
            </a:r>
            <a:r>
              <a:rPr lang="ja-JP" altLang="en-US" dirty="0" smtClean="0"/>
              <a:t>）</a:t>
            </a:r>
            <a:r>
              <a:rPr lang="en-US" altLang="ja-JP" dirty="0" smtClean="0"/>
              <a:t>:</a:t>
            </a:r>
            <a:r>
              <a:rPr lang="ja-JP" altLang="en-US" dirty="0" smtClean="0"/>
              <a:t>　</a:t>
            </a:r>
            <a:r>
              <a:rPr lang="en-US" altLang="ja-JP" dirty="0" smtClean="0"/>
              <a:t>1978-</a:t>
            </a:r>
          </a:p>
          <a:p>
            <a:r>
              <a:rPr lang="ja-JP" altLang="en-US" dirty="0" smtClean="0"/>
              <a:t>静止衛星による赤外放射</a:t>
            </a:r>
            <a:r>
              <a:rPr lang="en-US" altLang="ja-JP" dirty="0" smtClean="0"/>
              <a:t>:</a:t>
            </a:r>
            <a:r>
              <a:rPr lang="ja-JP" altLang="en-US" dirty="0" smtClean="0"/>
              <a:t>　</a:t>
            </a:r>
            <a:r>
              <a:rPr lang="en-US" altLang="ja-JP" dirty="0" smtClean="0"/>
              <a:t>1997-</a:t>
            </a:r>
          </a:p>
          <a:p>
            <a:r>
              <a:rPr lang="ja-JP" altLang="en-US" dirty="0" smtClean="0"/>
              <a:t>マイクロ波</a:t>
            </a:r>
            <a:r>
              <a:rPr lang="en-US" altLang="ja-JP" dirty="0" smtClean="0"/>
              <a:t>: </a:t>
            </a:r>
            <a:r>
              <a:rPr lang="ja-JP" altLang="en-US" dirty="0" smtClean="0"/>
              <a:t>期間不明</a:t>
            </a:r>
            <a:endParaRPr lang="en-US" altLang="ja-JP" dirty="0" smtClean="0"/>
          </a:p>
          <a:p>
            <a:r>
              <a:rPr lang="en-US" altLang="ja-JP" dirty="0" smtClean="0"/>
              <a:t>Aqua </a:t>
            </a:r>
            <a:r>
              <a:rPr lang="ja-JP" altLang="en-US" dirty="0" smtClean="0"/>
              <a:t>による各種データ</a:t>
            </a:r>
            <a:r>
              <a:rPr lang="en-US" altLang="ja-JP" dirty="0" smtClean="0"/>
              <a:t>:</a:t>
            </a:r>
            <a:r>
              <a:rPr lang="ja-JP" altLang="en-US" dirty="0" smtClean="0"/>
              <a:t> </a:t>
            </a:r>
            <a:r>
              <a:rPr lang="en-US" altLang="ja-JP" dirty="0" smtClean="0"/>
              <a:t>2004-</a:t>
            </a:r>
          </a:p>
          <a:p>
            <a:r>
              <a:rPr lang="en-US" altLang="ja-JP" dirty="0" smtClean="0"/>
              <a:t>GOES </a:t>
            </a:r>
            <a:r>
              <a:rPr lang="ja-JP" altLang="en-US" dirty="0" smtClean="0"/>
              <a:t>による各種データ</a:t>
            </a:r>
            <a:r>
              <a:rPr lang="en-US" altLang="ja-JP" dirty="0" smtClean="0"/>
              <a:t>: 1994-</a:t>
            </a:r>
          </a:p>
          <a:p>
            <a:r>
              <a:rPr lang="en-US" altLang="ja-JP" dirty="0" err="1" smtClean="0"/>
              <a:t>MetOp</a:t>
            </a:r>
            <a:r>
              <a:rPr lang="en-US" altLang="ja-JP" dirty="0" smtClean="0"/>
              <a:t>-A</a:t>
            </a:r>
            <a:r>
              <a:rPr lang="ja-JP" altLang="en-US" dirty="0" smtClean="0"/>
              <a:t> による各種データ</a:t>
            </a:r>
            <a:r>
              <a:rPr lang="en-US" altLang="ja-JP" dirty="0" smtClean="0"/>
              <a:t>:</a:t>
            </a:r>
            <a:r>
              <a:rPr lang="ja-JP" altLang="en-US" dirty="0" smtClean="0"/>
              <a:t> </a:t>
            </a:r>
            <a:r>
              <a:rPr lang="en-US" altLang="ja-JP" dirty="0" smtClean="0"/>
              <a:t>2009/01-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NCEP/CFSR</a:t>
            </a:r>
            <a:br>
              <a:rPr kumimoji="1" lang="en-US" altLang="ja-JP" dirty="0" smtClean="0"/>
            </a:br>
            <a:r>
              <a:rPr lang="ja-JP" altLang="en-US" dirty="0" smtClean="0"/>
              <a:t>その他の衛星観測</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en-US" dirty="0" smtClean="0"/>
              <a:t>海上風速</a:t>
            </a:r>
            <a:endParaRPr lang="en-US" altLang="ja-JP" dirty="0" smtClean="0"/>
          </a:p>
          <a:p>
            <a:pPr lvl="1"/>
            <a:r>
              <a:rPr lang="en-US" altLang="ja-JP" dirty="0" smtClean="0"/>
              <a:t>ERS-1/AMI, ERS-2/AMI: 1991-2007</a:t>
            </a:r>
          </a:p>
          <a:p>
            <a:pPr lvl="1"/>
            <a:r>
              <a:rPr lang="en-US" altLang="ja-JP" dirty="0" smtClean="0"/>
              <a:t>QuikSCAT: 2001-2009</a:t>
            </a:r>
          </a:p>
          <a:p>
            <a:pPr lvl="1"/>
            <a:r>
              <a:rPr lang="en-US" altLang="ja-JP" dirty="0" err="1" smtClean="0"/>
              <a:t>WindSat</a:t>
            </a:r>
            <a:r>
              <a:rPr lang="en-US" altLang="ja-JP" dirty="0" smtClean="0"/>
              <a:t>: 2008/09- </a:t>
            </a:r>
          </a:p>
          <a:p>
            <a:pPr lvl="1"/>
            <a:r>
              <a:rPr lang="en-US" altLang="ja-JP" dirty="0" smtClean="0"/>
              <a:t>SSM/I: 1993-</a:t>
            </a:r>
          </a:p>
          <a:p>
            <a:r>
              <a:rPr lang="ja-JP" altLang="en-US" dirty="0" smtClean="0"/>
              <a:t>対流圏上層の風速</a:t>
            </a:r>
            <a:endParaRPr lang="en-US" altLang="ja-JP" dirty="0" smtClean="0"/>
          </a:p>
          <a:p>
            <a:pPr lvl="1"/>
            <a:r>
              <a:rPr lang="ja-JP" altLang="en-US" dirty="0" smtClean="0"/>
              <a:t>静止衛星画像解析（</a:t>
            </a:r>
            <a:r>
              <a:rPr lang="en-US" altLang="ja-JP" dirty="0" smtClean="0"/>
              <a:t>GOES, METEOSAT, GMS</a:t>
            </a:r>
            <a:r>
              <a:rPr lang="ja-JP" altLang="en-US" dirty="0" smtClean="0"/>
              <a:t>）</a:t>
            </a:r>
            <a:r>
              <a:rPr lang="en-US" altLang="ja-JP" dirty="0" smtClean="0"/>
              <a:t>: 1979-</a:t>
            </a:r>
          </a:p>
          <a:p>
            <a:pPr lvl="1"/>
            <a:r>
              <a:rPr lang="en-US" altLang="ja-JP" dirty="0" smtClean="0"/>
              <a:t>MODIS</a:t>
            </a:r>
            <a:r>
              <a:rPr lang="ja-JP" altLang="en-US" dirty="0" smtClean="0"/>
              <a:t>の解析</a:t>
            </a:r>
            <a:r>
              <a:rPr lang="en-US" altLang="ja-JP" dirty="0" smtClean="0"/>
              <a:t>:</a:t>
            </a:r>
            <a:r>
              <a:rPr lang="ja-JP" altLang="en-US" dirty="0" smtClean="0"/>
              <a:t> </a:t>
            </a:r>
            <a:r>
              <a:rPr lang="en-US" altLang="ja-JP" dirty="0" smtClean="0"/>
              <a:t>2004-</a:t>
            </a:r>
          </a:p>
          <a:p>
            <a:r>
              <a:rPr lang="ja-JP" altLang="en-US" dirty="0" smtClean="0"/>
              <a:t>気温と湿度のプロファイル（</a:t>
            </a:r>
            <a:r>
              <a:rPr lang="en-US" altLang="ja-JP" dirty="0" smtClean="0"/>
              <a:t> GPS radio occultation </a:t>
            </a:r>
            <a:r>
              <a:rPr lang="ja-JP" altLang="en-US" dirty="0" smtClean="0"/>
              <a:t>）</a:t>
            </a:r>
            <a:endParaRPr lang="en-US" altLang="ja-JP" dirty="0" smtClean="0"/>
          </a:p>
          <a:p>
            <a:pPr lvl="1"/>
            <a:r>
              <a:rPr lang="en-US" altLang="ja-JP" dirty="0" smtClean="0"/>
              <a:t>CHAMP:  2001/06-</a:t>
            </a:r>
          </a:p>
          <a:p>
            <a:pPr lvl="1"/>
            <a:r>
              <a:rPr lang="en-US" altLang="ja-JP" dirty="0" smtClean="0"/>
              <a:t>COSMIC: 2006/12- </a:t>
            </a:r>
          </a:p>
          <a:p>
            <a:r>
              <a:rPr lang="ja-JP" altLang="en-US" dirty="0" smtClean="0"/>
              <a:t>オゾンのプロファイル</a:t>
            </a:r>
            <a:r>
              <a:rPr lang="en-US" altLang="ja-JP" dirty="0" smtClean="0"/>
              <a:t>: 1997-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診断に有用な変数</a:t>
            </a:r>
            <a:endParaRPr kumimoji="1" lang="ja-JP" altLang="en-US" dirty="0"/>
          </a:p>
        </p:txBody>
      </p:sp>
      <p:sp>
        <p:nvSpPr>
          <p:cNvPr id="5" name="テキスト プレースホルダ 4"/>
          <p:cNvSpPr>
            <a:spLocks noGrp="1"/>
          </p:cNvSpPr>
          <p:nvPr>
            <p:ph type="body" idx="1"/>
          </p:nvPr>
        </p:nvSpPr>
        <p:spPr/>
        <p:txBody>
          <a:bodyPr/>
          <a:lstStyle/>
          <a:p>
            <a:endParaRPr kumimoji="1"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表には最も高い解像度を記載している．</a:t>
            </a:r>
            <a:endParaRPr lang="en-US" altLang="ja-JP" dirty="0" smtClean="0"/>
          </a:p>
          <a:p>
            <a:r>
              <a:rPr lang="en-US" altLang="ja-JP" dirty="0" smtClean="0"/>
              <a:t>MERRA </a:t>
            </a:r>
            <a:r>
              <a:rPr lang="ja-JP" altLang="en-US" dirty="0" err="1" smtClean="0"/>
              <a:t>が提</a:t>
            </a:r>
            <a:r>
              <a:rPr lang="ja-JP" altLang="en-US" dirty="0" smtClean="0"/>
              <a:t>供する</a:t>
            </a:r>
            <a:r>
              <a:rPr lang="en-US" altLang="ja-JP" dirty="0" smtClean="0"/>
              <a:t>3</a:t>
            </a:r>
            <a:r>
              <a:rPr lang="ja-JP" altLang="en-US" dirty="0" smtClean="0"/>
              <a:t>次元の高解像度データ（</a:t>
            </a:r>
            <a:r>
              <a:rPr lang="en-US" altLang="ja-JP" dirty="0" smtClean="0"/>
              <a:t> 2/3</a:t>
            </a:r>
            <a:r>
              <a:rPr lang="en-US" altLang="ja-JP" dirty="0" smtClean="0">
                <a:latin typeface="Arial Unicode MS" pitchFamily="50" charset="-128"/>
                <a:ea typeface="Arial Unicode MS" pitchFamily="50" charset="-128"/>
                <a:cs typeface="Arial Unicode MS" pitchFamily="50" charset="-128"/>
              </a:rPr>
              <a:t>°×</a:t>
            </a:r>
            <a:r>
              <a:rPr lang="en-US" altLang="ja-JP" dirty="0" smtClean="0"/>
              <a:t>1/2</a:t>
            </a:r>
            <a:r>
              <a:rPr lang="en-US" altLang="ja-JP" dirty="0" smtClean="0">
                <a:latin typeface="Arial Unicode MS" pitchFamily="50" charset="-128"/>
                <a:ea typeface="Arial Unicode MS" pitchFamily="50" charset="-128"/>
                <a:cs typeface="Arial Unicode MS" pitchFamily="50" charset="-128"/>
              </a:rPr>
              <a:t>°</a:t>
            </a:r>
            <a:r>
              <a:rPr lang="ja-JP" altLang="en-US" dirty="0" smtClean="0"/>
              <a:t>）は，基本的な変数についてのみ瞬間値（</a:t>
            </a:r>
            <a:r>
              <a:rPr lang="en-US" altLang="ja-JP" dirty="0" smtClean="0"/>
              <a:t>GCM</a:t>
            </a:r>
            <a:r>
              <a:rPr lang="ja-JP" altLang="en-US" dirty="0" smtClean="0"/>
              <a:t>に与えられる初期値）として与えられている．その他の</a:t>
            </a:r>
            <a:r>
              <a:rPr lang="en-US" altLang="ja-JP" dirty="0" smtClean="0"/>
              <a:t>3</a:t>
            </a:r>
            <a:r>
              <a:rPr lang="ja-JP" altLang="en-US" dirty="0" smtClean="0"/>
              <a:t>次元変数については低解像度（</a:t>
            </a:r>
            <a:r>
              <a:rPr lang="en-US" altLang="ja-JP" dirty="0" smtClean="0"/>
              <a:t>1.25</a:t>
            </a:r>
            <a:r>
              <a:rPr lang="en-US" altLang="ja-JP" dirty="0" smtClean="0">
                <a:latin typeface="Arial Unicode MS" pitchFamily="50" charset="-128"/>
                <a:ea typeface="Arial Unicode MS" pitchFamily="50" charset="-128"/>
                <a:cs typeface="Arial Unicode MS" pitchFamily="50" charset="-128"/>
              </a:rPr>
              <a:t>°</a:t>
            </a:r>
            <a:r>
              <a:rPr lang="ja-JP" altLang="en-US" dirty="0" smtClean="0"/>
              <a:t>）のもののみが提供されている．</a:t>
            </a:r>
            <a:endParaRPr lang="en-US" altLang="ja-JP" dirty="0" smtClean="0"/>
          </a:p>
          <a:p>
            <a:r>
              <a:rPr lang="ja-JP" altLang="en-US" dirty="0" smtClean="0"/>
              <a:t>凡例</a:t>
            </a:r>
            <a:r>
              <a:rPr lang="en-US" altLang="ja-JP" dirty="0" smtClean="0"/>
              <a:t>=</a:t>
            </a:r>
            <a:r>
              <a:rPr lang="ja-JP" altLang="en-US" dirty="0" smtClean="0"/>
              <a:t>　時間，水平解像度，鉛直層数</a:t>
            </a:r>
            <a:endParaRPr lang="en-US" altLang="ja-JP" dirty="0" smtClean="0"/>
          </a:p>
          <a:p>
            <a:pPr lvl="1"/>
            <a:r>
              <a:rPr lang="ja-JP" altLang="en-US" dirty="0" smtClean="0"/>
              <a:t>時間の単位： </a:t>
            </a:r>
            <a:r>
              <a:rPr lang="en-US" altLang="ja-JP" dirty="0" smtClean="0"/>
              <a:t>hr=hour, mo=month</a:t>
            </a:r>
          </a:p>
          <a:p>
            <a:pPr lvl="1"/>
            <a:r>
              <a:rPr lang="ja-JP" altLang="en-US" dirty="0" smtClean="0"/>
              <a:t>鉛直層数の単位：</a:t>
            </a:r>
            <a:r>
              <a:rPr lang="en-US" altLang="ja-JP" dirty="0" smtClean="0"/>
              <a:t>P</a:t>
            </a:r>
            <a:r>
              <a:rPr lang="ja-JP" altLang="en-US" dirty="0" smtClean="0"/>
              <a:t>＝等圧面，</a:t>
            </a:r>
            <a:r>
              <a:rPr lang="en-US" altLang="ja-JP" dirty="0" smtClean="0"/>
              <a:t>H</a:t>
            </a:r>
            <a:r>
              <a:rPr lang="ja-JP" altLang="en-US" dirty="0" smtClean="0"/>
              <a:t>＝ハイブリッドシグマ，</a:t>
            </a:r>
            <a:r>
              <a:rPr lang="en-US" altLang="ja-JP" dirty="0" smtClean="0"/>
              <a:t>L</a:t>
            </a:r>
            <a:r>
              <a:rPr lang="ja-JP" altLang="en-US" dirty="0" smtClean="0"/>
              <a:t>＝特定の高度（表面，</a:t>
            </a:r>
            <a:r>
              <a:rPr lang="en-US" altLang="ja-JP" dirty="0" smtClean="0"/>
              <a:t>2</a:t>
            </a:r>
            <a:r>
              <a:rPr lang="ja-JP" altLang="en-US" dirty="0" smtClean="0"/>
              <a:t>－</a:t>
            </a:r>
            <a:r>
              <a:rPr lang="en-US" altLang="ja-JP" dirty="0" smtClean="0"/>
              <a:t>m </a:t>
            </a:r>
            <a:r>
              <a:rPr lang="ja-JP" altLang="en-US" dirty="0" smtClean="0"/>
              <a:t>など</a:t>
            </a:r>
            <a:r>
              <a:rPr lang="ja-JP" altLang="en-US" dirty="0" smtClean="0"/>
              <a:t>）</a:t>
            </a:r>
            <a:endParaRPr lang="ja-JP" altLang="en-US"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概要</a:t>
            </a:r>
            <a:endParaRPr kumimoji="1" lang="ja-JP" altLang="en-US" dirty="0"/>
          </a:p>
        </p:txBody>
      </p:sp>
      <p:sp>
        <p:nvSpPr>
          <p:cNvPr id="5" name="テキスト プレースホルダ 4"/>
          <p:cNvSpPr>
            <a:spLocks noGrp="1"/>
          </p:cNvSpPr>
          <p:nvPr>
            <p:ph type="body" idx="1"/>
          </p:nvPr>
        </p:nvSpPr>
        <p:spPr/>
        <p:txBody>
          <a:bodyPr/>
          <a:lstStyle/>
          <a:p>
            <a:endParaRPr kumimoji="1"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基本的な変数</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2966720"/>
        </p:xfrm>
        <a:graphic>
          <a:graphicData uri="http://schemas.openxmlformats.org/drawingml/2006/table">
            <a:tbl>
              <a:tblPr firstRow="1" bandRow="1">
                <a:tableStyleId>{5C22544A-7EE6-4342-B048-85BDC9FD1C3A}</a:tableStyleId>
              </a:tblPr>
              <a:tblGrid>
                <a:gridCol w="2314600"/>
                <a:gridCol w="1800200"/>
                <a:gridCol w="2437928"/>
                <a:gridCol w="1676872"/>
              </a:tblGrid>
              <a:tr h="370840">
                <a:tc>
                  <a:txBody>
                    <a:bodyPr/>
                    <a:lstStyle/>
                    <a:p>
                      <a:endParaRPr kumimoji="1" lang="ja-JP" altLang="en-US" dirty="0"/>
                    </a:p>
                  </a:txBody>
                  <a:tcPr/>
                </a:tc>
                <a:tc>
                  <a:txBody>
                    <a:bodyPr/>
                    <a:lstStyle/>
                    <a:p>
                      <a:r>
                        <a:rPr kumimoji="1" lang="en-US" altLang="ja-JP" dirty="0" smtClean="0"/>
                        <a:t>ERA-Interim*</a:t>
                      </a:r>
                      <a:endParaRPr kumimoji="1" lang="ja-JP" altLang="en-US" dirty="0"/>
                    </a:p>
                  </a:txBody>
                  <a:tcPr/>
                </a:tc>
                <a:tc>
                  <a:txBody>
                    <a:bodyPr/>
                    <a:lstStyle/>
                    <a:p>
                      <a:r>
                        <a:rPr kumimoji="1" lang="en-US" altLang="ja-JP" dirty="0" smtClean="0"/>
                        <a:t>NASA/MERRA</a:t>
                      </a:r>
                      <a:endParaRPr kumimoji="1" lang="ja-JP" altLang="en-US" dirty="0"/>
                    </a:p>
                  </a:txBody>
                  <a:tcPr/>
                </a:tc>
                <a:tc>
                  <a:txBody>
                    <a:bodyPr/>
                    <a:lstStyle/>
                    <a:p>
                      <a:r>
                        <a:rPr kumimoji="1" lang="en-US" altLang="ja-JP" dirty="0" smtClean="0"/>
                        <a:t>NCEP/CFSR*</a:t>
                      </a:r>
                      <a:endParaRPr kumimoji="1" lang="ja-JP" altLang="en-US" dirty="0"/>
                    </a:p>
                  </a:txBody>
                  <a:tcPr/>
                </a:tc>
              </a:tr>
              <a:tr h="370840">
                <a:tc>
                  <a:txBody>
                    <a:bodyPr/>
                    <a:lstStyle/>
                    <a:p>
                      <a:r>
                        <a:rPr kumimoji="1" lang="ja-JP" altLang="en-US" dirty="0" smtClean="0"/>
                        <a:t>東西風速</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latin typeface="Arial Unicode MS" pitchFamily="50" charset="-128"/>
                        <a:ea typeface="Arial Unicode MS" pitchFamily="50" charset="-128"/>
                        <a:cs typeface="Arial Unicode MS"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72H</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r>
              <a:tr h="370840">
                <a:tc>
                  <a:txBody>
                    <a:bodyPr/>
                    <a:lstStyle/>
                    <a:p>
                      <a:r>
                        <a:rPr kumimoji="1" lang="ja-JP" altLang="en-US" dirty="0" smtClean="0"/>
                        <a:t>南北風速</a:t>
                      </a:r>
                      <a:endParaRPr kumimoji="1" lang="ja-JP" altLang="en-US" dirty="0"/>
                    </a:p>
                  </a:txBody>
                  <a:tcPr/>
                </a:tc>
                <a:tc>
                  <a:txBody>
                    <a:bodyPr/>
                    <a:lstStyle/>
                    <a:p>
                      <a:pPr algn="ct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c>
                  <a:txBody>
                    <a:bodyPr/>
                    <a:lstStyle/>
                    <a:p>
                      <a:pPr algn="ctr"/>
                      <a:r>
                        <a:rPr kumimoji="1" lang="en-US" altLang="ja-JP" dirty="0" smtClean="0"/>
                        <a:t>6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72H</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r>
              <a:tr h="370840">
                <a:tc>
                  <a:txBody>
                    <a:bodyPr/>
                    <a:lstStyle/>
                    <a:p>
                      <a:r>
                        <a:rPr kumimoji="1" lang="ja-JP" altLang="en-US" dirty="0" smtClean="0"/>
                        <a:t>鉛直風速</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hr,</a:t>
                      </a:r>
                      <a:r>
                        <a:rPr kumimoji="1" lang="en-US" altLang="ja-JP" baseline="0" dirty="0" smtClean="0"/>
                        <a:t>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r>
              <a:tr h="370840">
                <a:tc>
                  <a:txBody>
                    <a:bodyPr/>
                    <a:lstStyle/>
                    <a:p>
                      <a:r>
                        <a:rPr kumimoji="1" lang="ja-JP" altLang="en-US" dirty="0" smtClean="0"/>
                        <a:t>ジオポテンシャル高度</a:t>
                      </a:r>
                      <a:endParaRPr kumimoji="1" lang="ja-JP" altLang="en-US" dirty="0"/>
                    </a:p>
                  </a:txBody>
                  <a:tcPr/>
                </a:tc>
                <a:tc>
                  <a:txBody>
                    <a:bodyPr/>
                    <a:lstStyle/>
                    <a:p>
                      <a:pPr algn="ct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c>
                  <a:txBody>
                    <a:bodyPr/>
                    <a:lstStyle/>
                    <a:p>
                      <a:pPr algn="ctr"/>
                      <a:r>
                        <a:rPr kumimoji="1" lang="en-US" altLang="ja-JP" dirty="0" smtClean="0"/>
                        <a:t>6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72H</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r>
              <a:tr h="370840">
                <a:tc>
                  <a:txBody>
                    <a:bodyPr/>
                    <a:lstStyle/>
                    <a:p>
                      <a:r>
                        <a:rPr kumimoji="1" lang="ja-JP" altLang="en-US" dirty="0" smtClean="0"/>
                        <a:t>表面</a:t>
                      </a:r>
                      <a:r>
                        <a:rPr kumimoji="1" lang="en-US" altLang="ja-JP" dirty="0" smtClean="0"/>
                        <a:t>/</a:t>
                      </a:r>
                      <a:r>
                        <a:rPr kumimoji="1" lang="ja-JP" altLang="en-US" dirty="0" smtClean="0"/>
                        <a:t>海面校正気圧</a:t>
                      </a:r>
                      <a:endParaRPr kumimoji="1" lang="ja-JP" altLang="en-US" dirty="0"/>
                    </a:p>
                  </a:txBody>
                  <a:tcPr/>
                </a:tc>
                <a:tc>
                  <a:txBody>
                    <a:bodyPr/>
                    <a:lstStyle/>
                    <a:p>
                      <a:pPr algn="ct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c>
                  <a:txBody>
                    <a:bodyPr/>
                    <a:lstStyle/>
                    <a:p>
                      <a:pPr algn="ctr"/>
                      <a:r>
                        <a:rPr kumimoji="1" lang="en-US" altLang="ja-JP" dirty="0" smtClean="0"/>
                        <a:t>6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72H</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a:p>
                  </a:txBody>
                  <a:tcPr/>
                </a:tc>
                <a:tc>
                  <a:txBody>
                    <a:bodyPr/>
                    <a:lstStyle/>
                    <a:p>
                      <a:pPr algn="ct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r>
              <a:tr h="370840">
                <a:tc>
                  <a:txBody>
                    <a:bodyPr/>
                    <a:lstStyle/>
                    <a:p>
                      <a:r>
                        <a:rPr kumimoji="1" lang="ja-JP" altLang="en-US" dirty="0" smtClean="0"/>
                        <a:t>温度</a:t>
                      </a:r>
                      <a:endParaRPr kumimoji="1" lang="ja-JP" altLang="en-US" dirty="0"/>
                    </a:p>
                  </a:txBody>
                  <a:tcPr/>
                </a:tc>
                <a:tc>
                  <a:txBody>
                    <a:bodyPr/>
                    <a:lstStyle/>
                    <a:p>
                      <a:pPr algn="ct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c>
                  <a:txBody>
                    <a:bodyPr/>
                    <a:lstStyle/>
                    <a:p>
                      <a:pPr algn="ctr"/>
                      <a:r>
                        <a:rPr kumimoji="1" lang="en-US" altLang="ja-JP" dirty="0" smtClean="0"/>
                        <a:t>6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72H</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a:p>
                  </a:txBody>
                  <a:tcPr/>
                </a:tc>
                <a:tc>
                  <a:txBody>
                    <a:bodyPr/>
                    <a:lstStyle/>
                    <a:p>
                      <a:pPr algn="ct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r>
              <a:tr h="370840">
                <a:tc>
                  <a:txBody>
                    <a:bodyPr/>
                    <a:lstStyle/>
                    <a:p>
                      <a:r>
                        <a:rPr kumimoji="1" lang="ja-JP" altLang="en-US" dirty="0" smtClean="0"/>
                        <a:t>比湿</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72H</a:t>
                      </a:r>
                      <a:r>
                        <a:rPr kumimoji="1" lang="en-US" altLang="ja-JP" baseline="0" dirty="0" smtClean="0">
                          <a:latin typeface="Arial Unicode MS" pitchFamily="50" charset="-128"/>
                          <a:ea typeface="Arial Unicode MS" pitchFamily="50" charset="-128"/>
                          <a:cs typeface="Arial Unicode MS" pitchFamily="50" charset="-128"/>
                        </a:rPr>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a:t>
                      </a:r>
                      <a:r>
                        <a:rPr kumimoji="1" lang="en-US" altLang="ja-JP" baseline="0" dirty="0" smtClean="0"/>
                        <a:t>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smtClean="0"/>
                    </a:p>
                  </a:txBody>
                  <a:tcPr/>
                </a:tc>
              </a:tr>
            </a:tbl>
          </a:graphicData>
        </a:graphic>
      </p:graphicFrame>
      <p:sp>
        <p:nvSpPr>
          <p:cNvPr id="5" name="テキスト ボックス 4"/>
          <p:cNvSpPr txBox="1"/>
          <p:nvPr/>
        </p:nvSpPr>
        <p:spPr>
          <a:xfrm>
            <a:off x="4716016" y="5013176"/>
            <a:ext cx="4427984" cy="646331"/>
          </a:xfrm>
          <a:prstGeom prst="rect">
            <a:avLst/>
          </a:prstGeom>
          <a:noFill/>
        </p:spPr>
        <p:txBody>
          <a:bodyPr wrap="square" rtlCol="0">
            <a:spAutoFit/>
          </a:bodyPr>
          <a:lstStyle/>
          <a:p>
            <a:r>
              <a:rPr kumimoji="1" lang="en-US" altLang="ja-JP" dirty="0" smtClean="0"/>
              <a:t>* GCM </a:t>
            </a:r>
            <a:r>
              <a:rPr kumimoji="1" lang="ja-JP" altLang="en-US" dirty="0" smtClean="0"/>
              <a:t>によって計算された平均値．</a:t>
            </a:r>
            <a:endParaRPr kumimoji="1" lang="en-US" altLang="ja-JP" dirty="0" smtClean="0"/>
          </a:p>
          <a:p>
            <a:r>
              <a:rPr kumimoji="1" lang="en-US" altLang="ja-JP" dirty="0" smtClean="0"/>
              <a:t>** GCM</a:t>
            </a:r>
            <a:r>
              <a:rPr kumimoji="1" lang="ja-JP" altLang="en-US" dirty="0" smtClean="0"/>
              <a:t>の初期値として使われる瞬間値．</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Takatama et al. [2011]</a:t>
            </a:r>
            <a:r>
              <a:rPr lang="ja-JP" altLang="en-US" dirty="0" smtClean="0"/>
              <a:t>の診断に必要なパラメータ</a:t>
            </a:r>
            <a:endParaRPr kumimoji="1" lang="ja-JP" altLang="en-US" dirty="0"/>
          </a:p>
        </p:txBody>
      </p:sp>
      <p:graphicFrame>
        <p:nvGraphicFramePr>
          <p:cNvPr id="4" name="コンテンツ プレースホルダ 3"/>
          <p:cNvGraphicFramePr>
            <a:graphicFrameLocks noGrp="1"/>
          </p:cNvGraphicFramePr>
          <p:nvPr>
            <p:ph idx="1"/>
          </p:nvPr>
        </p:nvGraphicFramePr>
        <p:xfrm>
          <a:off x="395536" y="1484784"/>
          <a:ext cx="8229600" cy="3337560"/>
        </p:xfrm>
        <a:graphic>
          <a:graphicData uri="http://schemas.openxmlformats.org/drawingml/2006/table">
            <a:tbl>
              <a:tblPr firstRow="1" bandRow="1">
                <a:tableStyleId>{5C22544A-7EE6-4342-B048-85BDC9FD1C3A}</a:tableStyleId>
              </a:tblPr>
              <a:tblGrid>
                <a:gridCol w="2448272"/>
                <a:gridCol w="1728192"/>
                <a:gridCol w="2376264"/>
                <a:gridCol w="1676872"/>
              </a:tblGrid>
              <a:tr h="370840">
                <a:tc>
                  <a:txBody>
                    <a:bodyPr/>
                    <a:lstStyle/>
                    <a:p>
                      <a:endParaRPr kumimoji="1" lang="ja-JP" altLang="en-US" dirty="0"/>
                    </a:p>
                  </a:txBody>
                  <a:tcPr/>
                </a:tc>
                <a:tc>
                  <a:txBody>
                    <a:bodyPr/>
                    <a:lstStyle/>
                    <a:p>
                      <a:r>
                        <a:rPr kumimoji="1" lang="en-US" altLang="ja-JP" dirty="0" smtClean="0"/>
                        <a:t>ERA-Interim*</a:t>
                      </a:r>
                      <a:endParaRPr kumimoji="1" lang="ja-JP" altLang="en-US" dirty="0"/>
                    </a:p>
                  </a:txBody>
                  <a:tcPr/>
                </a:tc>
                <a:tc>
                  <a:txBody>
                    <a:bodyPr/>
                    <a:lstStyle/>
                    <a:p>
                      <a:r>
                        <a:rPr kumimoji="1" lang="en-US" altLang="ja-JP" dirty="0" smtClean="0"/>
                        <a:t>NASA/MERRA*</a:t>
                      </a:r>
                      <a:endParaRPr kumimoji="1" lang="ja-JP" altLang="en-US" dirty="0"/>
                    </a:p>
                  </a:txBody>
                  <a:tcPr/>
                </a:tc>
                <a:tc>
                  <a:txBody>
                    <a:bodyPr/>
                    <a:lstStyle/>
                    <a:p>
                      <a:r>
                        <a:rPr kumimoji="1" lang="en-US" altLang="ja-JP" dirty="0" smtClean="0"/>
                        <a:t>NCEP/CFSR*</a:t>
                      </a:r>
                      <a:endParaRPr kumimoji="1" lang="ja-JP" altLang="en-US" dirty="0"/>
                    </a:p>
                  </a:txBody>
                  <a:tcPr/>
                </a:tc>
              </a:tr>
              <a:tr h="370840">
                <a:tc>
                  <a:txBody>
                    <a:bodyPr/>
                    <a:lstStyle/>
                    <a:p>
                      <a:r>
                        <a:rPr kumimoji="1" lang="ja-JP" altLang="en-US" baseline="0" dirty="0" smtClean="0"/>
                        <a:t>表面（付近）の気温</a:t>
                      </a:r>
                      <a:endParaRPr kumimoji="1" lang="ja-JP" altLang="en-US" dirty="0"/>
                    </a:p>
                  </a:txBody>
                  <a:tcPr/>
                </a:tc>
                <a:tc>
                  <a:txBody>
                    <a:bodyPr/>
                    <a:lstStyle/>
                    <a:p>
                      <a:pPr algn="ct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1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6 hr,</a:t>
                      </a:r>
                      <a:r>
                        <a:rPr kumimoji="1" lang="en-US" altLang="ja-JP" baseline="0" dirty="0" smtClean="0"/>
                        <a:t>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r>
              <a:tr h="370840">
                <a:tc>
                  <a:txBody>
                    <a:bodyPr/>
                    <a:lstStyle/>
                    <a:p>
                      <a:r>
                        <a:rPr kumimoji="1" lang="ja-JP" altLang="en-US" dirty="0" smtClean="0"/>
                        <a:t>表面風応力</a:t>
                      </a:r>
                      <a:endParaRPr kumimoji="1" lang="ja-JP" altLang="en-US" dirty="0"/>
                    </a:p>
                  </a:txBody>
                  <a:tcPr/>
                </a:tc>
                <a:tc>
                  <a:txBody>
                    <a:bodyPr/>
                    <a:lstStyle/>
                    <a:p>
                      <a:pPr algn="ctr"/>
                      <a:r>
                        <a:rPr kumimoji="1" lang="en-US" altLang="ja-JP" dirty="0" smtClean="0"/>
                        <a:t>6 hr,</a:t>
                      </a:r>
                      <a:r>
                        <a:rPr kumimoji="1" lang="en-US" altLang="ja-JP" baseline="0"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1</a:t>
                      </a:r>
                      <a:r>
                        <a:rPr kumimoji="1" lang="en-US" altLang="ja-JP" baseline="0" dirty="0" smtClean="0"/>
                        <a:t> hr</a:t>
                      </a:r>
                      <a:r>
                        <a:rPr kumimoji="1" lang="en-US" altLang="ja-JP" dirty="0" smtClean="0"/>
                        <a:t>,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6 hr,</a:t>
                      </a:r>
                      <a:r>
                        <a:rPr kumimoji="1" lang="en-US" altLang="ja-JP" baseline="0" dirty="0" smtClean="0"/>
                        <a:t>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r>
              <a:tr h="370840">
                <a:tc>
                  <a:txBody>
                    <a:bodyPr/>
                    <a:lstStyle/>
                    <a:p>
                      <a:r>
                        <a:rPr kumimoji="1" lang="ja-JP" altLang="en-US" dirty="0" smtClean="0"/>
                        <a:t>水平移流による加速</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鉛直移流による加速</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鉛直拡散による加速</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r>
              <a:tr h="370840">
                <a:tc>
                  <a:txBody>
                    <a:bodyPr/>
                    <a:lstStyle/>
                    <a:p>
                      <a:r>
                        <a:rPr kumimoji="1" lang="ja-JP" altLang="en-US" dirty="0" smtClean="0"/>
                        <a:t>水平拡散による加速</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対流による加速</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r>
              <a:tr h="370840">
                <a:tc>
                  <a:txBody>
                    <a:bodyPr/>
                    <a:lstStyle/>
                    <a:p>
                      <a:r>
                        <a:rPr kumimoji="1" lang="ja-JP" altLang="en-US" dirty="0" smtClean="0"/>
                        <a:t>重力波抵抗による加速</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smtClean="0"/>
                    </a:p>
                  </a:txBody>
                  <a:tcPr/>
                </a:tc>
                <a:tc>
                  <a:txBody>
                    <a:bodyPr/>
                    <a:lstStyle/>
                    <a:p>
                      <a:pPr algn="ct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37P</a:t>
                      </a:r>
                      <a:endParaRPr kumimoji="1" lang="ja-JP" altLang="en-US" dirty="0"/>
                    </a:p>
                  </a:txBody>
                  <a:tcPr/>
                </a:tc>
              </a:tr>
            </a:tbl>
          </a:graphicData>
        </a:graphic>
      </p:graphicFrame>
      <p:sp>
        <p:nvSpPr>
          <p:cNvPr id="6" name="正方形/長方形 5"/>
          <p:cNvSpPr/>
          <p:nvPr/>
        </p:nvSpPr>
        <p:spPr>
          <a:xfrm>
            <a:off x="1835696" y="5013176"/>
            <a:ext cx="7056784" cy="646331"/>
          </a:xfrm>
          <a:prstGeom prst="rect">
            <a:avLst/>
          </a:prstGeom>
        </p:spPr>
        <p:txBody>
          <a:bodyPr wrap="square">
            <a:spAutoFit/>
          </a:bodyPr>
          <a:lstStyle/>
          <a:p>
            <a:r>
              <a:rPr lang="en-US" altLang="ja-JP" dirty="0" smtClean="0"/>
              <a:t>*</a:t>
            </a:r>
            <a:r>
              <a:rPr lang="ja-JP" altLang="en-US" smtClean="0"/>
              <a:t>全て</a:t>
            </a:r>
            <a:r>
              <a:rPr lang="en-US" altLang="ja-JP" smtClean="0"/>
              <a:t>GCM</a:t>
            </a:r>
            <a:r>
              <a:rPr lang="ja-JP" altLang="en-US" dirty="0" smtClean="0"/>
              <a:t>によって計算された平均値．以下のスライドでは省略．</a:t>
            </a:r>
            <a:endParaRPr lang="en-US" altLang="ja-JP" dirty="0" smtClean="0"/>
          </a:p>
          <a:p>
            <a:r>
              <a:rPr lang="en-US" altLang="ja-JP" dirty="0" smtClean="0"/>
              <a:t>**</a:t>
            </a:r>
            <a:r>
              <a:rPr lang="ja-JP" altLang="en-US" dirty="0" smtClean="0"/>
              <a:t>次スライドの乱流による加速に含まれるかもしれないが，詳細は不明．</a:t>
            </a:r>
            <a:endParaRPr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その他の加速</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2931160"/>
        </p:xfrm>
        <a:graphic>
          <a:graphicData uri="http://schemas.openxmlformats.org/drawingml/2006/table">
            <a:tbl>
              <a:tblPr firstRow="1" bandRow="1">
                <a:tableStyleId>{5C22544A-7EE6-4342-B048-85BDC9FD1C3A}</a:tableStyleId>
              </a:tblPr>
              <a:tblGrid>
                <a:gridCol w="2376264"/>
                <a:gridCol w="1800200"/>
                <a:gridCol w="2376264"/>
                <a:gridCol w="1676872"/>
              </a:tblGrid>
              <a:tr h="370840">
                <a:tc>
                  <a:txBody>
                    <a:bodyPr/>
                    <a:lstStyle/>
                    <a:p>
                      <a:endParaRPr kumimoji="1" lang="ja-JP" altLang="en-US" dirty="0"/>
                    </a:p>
                  </a:txBody>
                  <a:tcPr/>
                </a:tc>
                <a:tc>
                  <a:txBody>
                    <a:bodyPr/>
                    <a:lstStyle/>
                    <a:p>
                      <a:r>
                        <a:rPr kumimoji="1" lang="en-US" altLang="ja-JP" dirty="0" smtClean="0"/>
                        <a:t>ERA-Interim</a:t>
                      </a:r>
                      <a:endParaRPr kumimoji="1" lang="ja-JP" altLang="en-US" dirty="0"/>
                    </a:p>
                  </a:txBody>
                  <a:tcPr/>
                </a:tc>
                <a:tc>
                  <a:txBody>
                    <a:bodyPr/>
                    <a:lstStyle/>
                    <a:p>
                      <a:r>
                        <a:rPr kumimoji="1" lang="en-US" altLang="ja-JP" dirty="0" smtClean="0"/>
                        <a:t>NASA/MERRA</a:t>
                      </a:r>
                      <a:endParaRPr kumimoji="1" lang="ja-JP" altLang="en-US" dirty="0"/>
                    </a:p>
                  </a:txBody>
                  <a:tcPr/>
                </a:tc>
                <a:tc>
                  <a:txBody>
                    <a:bodyPr/>
                    <a:lstStyle/>
                    <a:p>
                      <a:r>
                        <a:rPr kumimoji="1" lang="en-US" altLang="ja-JP" dirty="0" smtClean="0"/>
                        <a:t>NCEP/CFSR</a:t>
                      </a:r>
                      <a:endParaRPr kumimoji="1" lang="ja-JP" altLang="en-US" dirty="0"/>
                    </a:p>
                  </a:txBody>
                  <a:tcPr/>
                </a:tc>
              </a:tr>
              <a:tr h="370840">
                <a:tc>
                  <a:txBody>
                    <a:bodyPr/>
                    <a:lstStyle/>
                    <a:p>
                      <a:r>
                        <a:rPr kumimoji="1" lang="ja-JP" altLang="en-US" dirty="0" smtClean="0"/>
                        <a:t>データ同化</a:t>
                      </a:r>
                      <a:endParaRPr kumimoji="1" lang="en-US" altLang="ja-JP" dirty="0" smtClean="0"/>
                    </a:p>
                    <a:p>
                      <a:r>
                        <a:rPr kumimoji="1" lang="en-US" altLang="ja-JP" dirty="0" smtClean="0"/>
                        <a:t>(from analysis)</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r>
              <a:tr h="370840">
                <a:tc>
                  <a:txBody>
                    <a:bodyPr/>
                    <a:lstStyle/>
                    <a:p>
                      <a:r>
                        <a:rPr kumimoji="1" lang="ja-JP" altLang="en-US" dirty="0" smtClean="0"/>
                        <a:t>力学過程</a:t>
                      </a:r>
                      <a:r>
                        <a:rPr kumimoji="1" lang="en-US" altLang="ja-JP" dirty="0" smtClean="0"/>
                        <a:t>*</a:t>
                      </a:r>
                    </a:p>
                    <a:p>
                      <a:r>
                        <a:rPr kumimoji="1" lang="en-US" altLang="ja-JP" dirty="0" smtClean="0"/>
                        <a:t>(from dynamics)</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r>
              <a:tr h="370840">
                <a:tc>
                  <a:txBody>
                    <a:bodyPr/>
                    <a:lstStyle/>
                    <a:p>
                      <a:r>
                        <a:rPr kumimoji="1" lang="ja-JP" altLang="en-US" dirty="0" smtClean="0"/>
                        <a:t>乱流過程</a:t>
                      </a:r>
                      <a:r>
                        <a:rPr kumimoji="1" lang="en-US" altLang="ja-JP" dirty="0" smtClean="0"/>
                        <a:t>*</a:t>
                      </a:r>
                    </a:p>
                    <a:p>
                      <a:r>
                        <a:rPr kumimoji="1" lang="en-US" altLang="ja-JP" dirty="0" smtClean="0"/>
                        <a:t>(from turbulence)</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湿潤過程</a:t>
                      </a:r>
                      <a:endParaRPr kumimoji="1" lang="en-US" altLang="ja-JP" dirty="0" smtClean="0"/>
                    </a:p>
                    <a:p>
                      <a:r>
                        <a:rPr kumimoji="1" lang="en-US" altLang="ja-JP" dirty="0" smtClean="0"/>
                        <a:t>(from moist physics)</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r>
            </a:tbl>
          </a:graphicData>
        </a:graphic>
      </p:graphicFrame>
      <p:sp>
        <p:nvSpPr>
          <p:cNvPr id="5" name="テキスト ボックス 4"/>
          <p:cNvSpPr txBox="1"/>
          <p:nvPr/>
        </p:nvSpPr>
        <p:spPr>
          <a:xfrm>
            <a:off x="1691680" y="4725144"/>
            <a:ext cx="6984776" cy="646331"/>
          </a:xfrm>
          <a:prstGeom prst="rect">
            <a:avLst/>
          </a:prstGeom>
          <a:noFill/>
        </p:spPr>
        <p:txBody>
          <a:bodyPr wrap="square" rtlCol="0">
            <a:spAutoFit/>
          </a:bodyPr>
          <a:lstStyle/>
          <a:p>
            <a:r>
              <a:rPr kumimoji="1" lang="en-US" altLang="ja-JP" dirty="0" smtClean="0"/>
              <a:t>* </a:t>
            </a:r>
            <a:r>
              <a:rPr lang="ja-JP" altLang="en-US" dirty="0" smtClean="0"/>
              <a:t>詳細</a:t>
            </a:r>
            <a:r>
              <a:rPr lang="ja-JP" altLang="en-US" dirty="0" smtClean="0"/>
              <a:t>は</a:t>
            </a:r>
            <a:r>
              <a:rPr lang="ja-JP" altLang="en-US" dirty="0" smtClean="0"/>
              <a:t>示されていないが</a:t>
            </a:r>
            <a:r>
              <a:rPr lang="ja-JP" altLang="en-US" dirty="0" smtClean="0"/>
              <a:t>，</a:t>
            </a:r>
            <a:r>
              <a:rPr lang="ja-JP" altLang="en-US" dirty="0" smtClean="0"/>
              <a:t>おそらく力学過程はグリッドスケールの加速を，乱流過程はサブグリッドスケールの加速を意味している．</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加熱（１）</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graphicFrame>
        <p:nvGraphicFramePr>
          <p:cNvPr id="4" name="コンテンツ プレースホルダ 3"/>
          <p:cNvGraphicFramePr>
            <a:graphicFrameLocks/>
          </p:cNvGraphicFramePr>
          <p:nvPr/>
        </p:nvGraphicFramePr>
        <p:xfrm>
          <a:off x="539552" y="1340768"/>
          <a:ext cx="8229600" cy="4820920"/>
        </p:xfrm>
        <a:graphic>
          <a:graphicData uri="http://schemas.openxmlformats.org/drawingml/2006/table">
            <a:tbl>
              <a:tblPr firstRow="1" bandRow="1">
                <a:tableStyleId>{5C22544A-7EE6-4342-B048-85BDC9FD1C3A}</a:tableStyleId>
              </a:tblPr>
              <a:tblGrid>
                <a:gridCol w="2530624"/>
                <a:gridCol w="1573832"/>
                <a:gridCol w="2314600"/>
                <a:gridCol w="1810544"/>
              </a:tblGrid>
              <a:tr h="370840">
                <a:tc>
                  <a:txBody>
                    <a:bodyPr/>
                    <a:lstStyle/>
                    <a:p>
                      <a:endParaRPr kumimoji="1" lang="ja-JP" altLang="en-US" dirty="0"/>
                    </a:p>
                  </a:txBody>
                  <a:tcPr/>
                </a:tc>
                <a:tc>
                  <a:txBody>
                    <a:bodyPr/>
                    <a:lstStyle/>
                    <a:p>
                      <a:r>
                        <a:rPr kumimoji="1" lang="en-US" altLang="ja-JP" dirty="0" smtClean="0"/>
                        <a:t>ERA-Interim</a:t>
                      </a:r>
                      <a:endParaRPr kumimoji="1" lang="ja-JP" altLang="en-US" dirty="0"/>
                    </a:p>
                  </a:txBody>
                  <a:tcPr/>
                </a:tc>
                <a:tc>
                  <a:txBody>
                    <a:bodyPr/>
                    <a:lstStyle/>
                    <a:p>
                      <a:r>
                        <a:rPr kumimoji="1" lang="en-US" altLang="ja-JP" dirty="0" smtClean="0"/>
                        <a:t>NASA/MERRA</a:t>
                      </a:r>
                      <a:endParaRPr kumimoji="1" lang="ja-JP" altLang="en-US" dirty="0"/>
                    </a:p>
                  </a:txBody>
                  <a:tcPr/>
                </a:tc>
                <a:tc>
                  <a:txBody>
                    <a:bodyPr/>
                    <a:lstStyle/>
                    <a:p>
                      <a:r>
                        <a:rPr kumimoji="1" lang="en-US" altLang="ja-JP" dirty="0" smtClean="0"/>
                        <a:t>NCEP/CFSR</a:t>
                      </a:r>
                      <a:endParaRPr kumimoji="1" lang="ja-JP" altLang="en-US" dirty="0"/>
                    </a:p>
                  </a:txBody>
                  <a:tcPr/>
                </a:tc>
              </a:tr>
              <a:tr h="370840">
                <a:tc>
                  <a:txBody>
                    <a:bodyPr/>
                    <a:lstStyle/>
                    <a:p>
                      <a:r>
                        <a:rPr kumimoji="1" lang="ja-JP" altLang="en-US" dirty="0" smtClean="0"/>
                        <a:t>潜熱表面フラックス</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hr,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p>
                  </a:txBody>
                  <a:tcPr/>
                </a:tc>
                <a:tc>
                  <a:txBody>
                    <a:bodyPr/>
                    <a:lstStyle/>
                    <a:p>
                      <a:pPr algn="ctr"/>
                      <a:r>
                        <a:rPr kumimoji="1" lang="en-US" altLang="ja-JP" dirty="0" smtClean="0"/>
                        <a:t>6 hr,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r>
              <a:tr h="370840">
                <a:tc>
                  <a:txBody>
                    <a:bodyPr/>
                    <a:lstStyle/>
                    <a:p>
                      <a:r>
                        <a:rPr kumimoji="1" lang="ja-JP" altLang="en-US" dirty="0" smtClean="0"/>
                        <a:t>顕熱表面フラックス</a:t>
                      </a:r>
                      <a:endParaRPr kumimoji="1" lang="ja-JP" altLang="en-US" dirty="0"/>
                    </a:p>
                  </a:txBody>
                  <a:tcPr/>
                </a:tc>
                <a:tc>
                  <a:txBody>
                    <a:bodyPr/>
                    <a:lstStyle/>
                    <a:p>
                      <a:pPr algn="ctr"/>
                      <a:r>
                        <a:rPr kumimoji="1" lang="en-US" altLang="ja-JP" dirty="0" smtClean="0"/>
                        <a:t>6 hr,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1 </a:t>
                      </a:r>
                      <a:r>
                        <a:rPr kumimoji="1" lang="en-US" altLang="ja-JP" baseline="0" dirty="0" smtClean="0"/>
                        <a:t>hr</a:t>
                      </a:r>
                      <a:r>
                        <a:rPr kumimoji="1" lang="en-US" altLang="ja-JP" dirty="0" smtClean="0"/>
                        <a:t>,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6 hr,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r>
              <a:tr h="370840">
                <a:tc>
                  <a:txBody>
                    <a:bodyPr/>
                    <a:lstStyle/>
                    <a:p>
                      <a:r>
                        <a:rPr kumimoji="1" lang="ja-JP" altLang="en-US" dirty="0" smtClean="0"/>
                        <a:t>浅い対流による</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smtClean="0"/>
                    </a:p>
                  </a:txBody>
                  <a:tcPr/>
                </a:tc>
              </a:tr>
              <a:tr h="370840">
                <a:tc>
                  <a:txBody>
                    <a:bodyPr/>
                    <a:lstStyle/>
                    <a:p>
                      <a:r>
                        <a:rPr kumimoji="1" lang="ja-JP" altLang="en-US" dirty="0" smtClean="0"/>
                        <a:t>深い対流による</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a:p>
                  </a:txBody>
                  <a:tcPr/>
                </a:tc>
              </a:tr>
              <a:tr h="370840">
                <a:tc>
                  <a:txBody>
                    <a:bodyPr/>
                    <a:lstStyle/>
                    <a:p>
                      <a:r>
                        <a:rPr kumimoji="1" lang="ja-JP" altLang="en-US" dirty="0" smtClean="0"/>
                        <a:t>大規模凝結</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smtClean="0"/>
                    </a:p>
                  </a:txBody>
                  <a:tcPr/>
                </a:tc>
              </a:tr>
              <a:tr h="370840">
                <a:tc>
                  <a:txBody>
                    <a:bodyPr/>
                    <a:lstStyle/>
                    <a:p>
                      <a:r>
                        <a:rPr kumimoji="1" lang="ja-JP" altLang="en-US" dirty="0" smtClean="0"/>
                        <a:t>鉛直拡散</a:t>
                      </a:r>
                      <a:endParaRPr kumimoji="1" lang="ja-JP" altLang="en-US" dirty="0"/>
                    </a:p>
                  </a:txBody>
                  <a:tcPr/>
                </a:tc>
                <a:tc>
                  <a:txBody>
                    <a:bodyPr/>
                    <a:lstStyle/>
                    <a:p>
                      <a:pPr algn="ctr"/>
                      <a:r>
                        <a:rPr kumimoji="1" lang="en-US" altLang="ja-JP" dirty="0" smtClean="0"/>
                        <a:t>×</a:t>
                      </a:r>
                      <a:endParaRPr kumimoji="1" lang="ja-JP" altLang="en-US"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a:t>
                      </a:r>
                      <a:r>
                        <a:rPr kumimoji="1" lang="en-US" altLang="ja-JP" baseline="0" dirty="0" smtClean="0"/>
                        <a:t>hr</a:t>
                      </a:r>
                      <a:r>
                        <a:rPr kumimoji="1" lang="en-US" altLang="ja-JP" dirty="0" smtClean="0"/>
                        <a:t>,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smtClean="0">
                        <a:latin typeface="+mn-lt"/>
                      </a:endParaRPr>
                    </a:p>
                    <a:p>
                      <a:pPr algn="ctr"/>
                      <a:r>
                        <a:rPr kumimoji="1" lang="ja-JP" altLang="en-US" dirty="0" smtClean="0"/>
                        <a:t>（２つの合計）</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smtClean="0"/>
                    </a:p>
                  </a:txBody>
                  <a:tcPr/>
                </a:tc>
              </a:tr>
              <a:tr h="370840">
                <a:tc>
                  <a:txBody>
                    <a:bodyPr/>
                    <a:lstStyle/>
                    <a:p>
                      <a:r>
                        <a:rPr kumimoji="1" lang="ja-JP" altLang="en-US" dirty="0" smtClean="0"/>
                        <a:t>水平拡散</a:t>
                      </a:r>
                      <a:endParaRPr kumimoji="1" lang="ja-JP" altLang="en-US" dirty="0"/>
                    </a:p>
                  </a:txBody>
                  <a:tcPr/>
                </a:tc>
                <a:tc>
                  <a:txBody>
                    <a:bodyPr/>
                    <a:lstStyle/>
                    <a:p>
                      <a:pPr algn="ctr"/>
                      <a:r>
                        <a:rPr kumimoji="1" lang="en-US" altLang="ja-JP" dirty="0" smtClean="0"/>
                        <a:t>×</a:t>
                      </a:r>
                      <a:endParaRPr kumimoji="1" lang="ja-JP" altLang="en-US" dirty="0"/>
                    </a:p>
                  </a:txBody>
                  <a:tcPr/>
                </a:tc>
                <a:tc vMerge="1">
                  <a:txBody>
                    <a:bodyPr/>
                    <a:lstStyle/>
                    <a:p>
                      <a:pPr algn="ct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r>
              <a:tr h="370840">
                <a:tc>
                  <a:txBody>
                    <a:bodyPr/>
                    <a:lstStyle/>
                    <a:p>
                      <a:r>
                        <a:rPr kumimoji="1" lang="ja-JP" altLang="en-US" dirty="0" smtClean="0"/>
                        <a:t>短波放射</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smtClean="0"/>
                    </a:p>
                  </a:txBody>
                  <a:tcPr/>
                </a:tc>
              </a:tr>
              <a:tr h="370840">
                <a:tc>
                  <a:txBody>
                    <a:bodyPr/>
                    <a:lstStyle/>
                    <a:p>
                      <a:r>
                        <a:rPr kumimoji="1" lang="ja-JP" altLang="en-US" dirty="0" smtClean="0"/>
                        <a:t>長波放射</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3 </a:t>
                      </a:r>
                      <a:r>
                        <a:rPr kumimoji="1" lang="en-US" altLang="ja-JP" baseline="0" dirty="0" smtClean="0"/>
                        <a:t>hr</a:t>
                      </a:r>
                      <a:r>
                        <a:rPr kumimoji="1" lang="en-US" altLang="ja-JP" dirty="0" smtClean="0"/>
                        <a:t>,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mo, 1.0</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smtClean="0"/>
                    </a:p>
                  </a:txBody>
                  <a:tcPr/>
                </a:tc>
              </a:tr>
              <a:tr h="370840">
                <a:tc>
                  <a:txBody>
                    <a:bodyPr/>
                    <a:lstStyle/>
                    <a:p>
                      <a:r>
                        <a:rPr kumimoji="1" lang="en-US" altLang="ja-JP" dirty="0" smtClean="0"/>
                        <a:t>U’T’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1 mo,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a:p>
                  </a:txBody>
                  <a:tcPr/>
                </a:tc>
              </a:tr>
              <a:tr h="370840">
                <a:tc>
                  <a:txBody>
                    <a:bodyPr/>
                    <a:lstStyle/>
                    <a:p>
                      <a:r>
                        <a:rPr kumimoji="1" lang="en-US" altLang="ja-JP" dirty="0" smtClean="0"/>
                        <a:t>V’T’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1 mo,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a:p>
                  </a:txBody>
                  <a:tcPr/>
                </a:tc>
              </a:tr>
              <a:tr h="370840">
                <a:tc>
                  <a:txBody>
                    <a:bodyPr/>
                    <a:lstStyle/>
                    <a:p>
                      <a:r>
                        <a:rPr kumimoji="1" lang="en-US" altLang="ja-JP" dirty="0" smtClean="0"/>
                        <a:t>W’T’</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c>
                  <a:txBody>
                    <a:bodyPr/>
                    <a:lstStyle/>
                    <a:p>
                      <a:pPr algn="ctr"/>
                      <a:r>
                        <a:rPr kumimoji="1" lang="en-US" altLang="ja-JP" dirty="0" smtClean="0"/>
                        <a:t>1 mo, 0.5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37L</a:t>
                      </a:r>
                      <a:endParaRPr kumimoji="1" lang="ja-JP" alt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加熱（２）</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3571240"/>
        </p:xfrm>
        <a:graphic>
          <a:graphicData uri="http://schemas.openxmlformats.org/drawingml/2006/table">
            <a:tbl>
              <a:tblPr firstRow="1" bandRow="1">
                <a:tableStyleId>{5C22544A-7EE6-4342-B048-85BDC9FD1C3A}</a:tableStyleId>
              </a:tblPr>
              <a:tblGrid>
                <a:gridCol w="2530624"/>
                <a:gridCol w="1573832"/>
                <a:gridCol w="2314600"/>
                <a:gridCol w="1810544"/>
              </a:tblGrid>
              <a:tr h="370840">
                <a:tc>
                  <a:txBody>
                    <a:bodyPr/>
                    <a:lstStyle/>
                    <a:p>
                      <a:endParaRPr kumimoji="1" lang="ja-JP" altLang="en-US" dirty="0"/>
                    </a:p>
                  </a:txBody>
                  <a:tcPr/>
                </a:tc>
                <a:tc>
                  <a:txBody>
                    <a:bodyPr/>
                    <a:lstStyle/>
                    <a:p>
                      <a:r>
                        <a:rPr kumimoji="1" lang="en-US" altLang="ja-JP" dirty="0" smtClean="0"/>
                        <a:t>ERA-Interim</a:t>
                      </a:r>
                      <a:endParaRPr kumimoji="1" lang="ja-JP" altLang="en-US" dirty="0"/>
                    </a:p>
                  </a:txBody>
                  <a:tcPr/>
                </a:tc>
                <a:tc>
                  <a:txBody>
                    <a:bodyPr/>
                    <a:lstStyle/>
                    <a:p>
                      <a:r>
                        <a:rPr kumimoji="1" lang="en-US" altLang="ja-JP" dirty="0" smtClean="0"/>
                        <a:t>NASA/MERRA</a:t>
                      </a:r>
                      <a:endParaRPr kumimoji="1" lang="ja-JP" altLang="en-US" dirty="0"/>
                    </a:p>
                  </a:txBody>
                  <a:tcPr/>
                </a:tc>
                <a:tc>
                  <a:txBody>
                    <a:bodyPr/>
                    <a:lstStyle/>
                    <a:p>
                      <a:r>
                        <a:rPr kumimoji="1" lang="en-US" altLang="ja-JP" dirty="0" smtClean="0"/>
                        <a:t>NCEP/CFSR</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データ同化</a:t>
                      </a:r>
                      <a:r>
                        <a:rPr kumimoji="1" lang="en-US" altLang="ja-JP" dirty="0" smtClean="0"/>
                        <a:t/>
                      </a:r>
                      <a:br>
                        <a:rPr kumimoji="1" lang="en-US" altLang="ja-JP" dirty="0" smtClean="0"/>
                      </a:br>
                      <a:r>
                        <a:rPr kumimoji="1" lang="en-US" altLang="ja-JP" dirty="0" smtClean="0"/>
                        <a:t>(from analysis)</a:t>
                      </a:r>
                      <a:endParaRPr kumimoji="1" lang="ja-JP" altLang="en-US" dirty="0" smtClean="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smtClean="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力学過程</a:t>
                      </a:r>
                      <a:endParaRPr kumimoji="1" lang="en-US" altLang="ja-JP" dirty="0" smtClean="0"/>
                    </a:p>
                    <a:p>
                      <a:r>
                        <a:rPr kumimoji="1" lang="en-US" altLang="ja-JP" dirty="0" smtClean="0"/>
                        <a:t>(from dynamics)</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smtClean="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物理過程</a:t>
                      </a:r>
                      <a:endParaRPr kumimoji="1" lang="en-US" altLang="ja-JP" dirty="0" smtClean="0"/>
                    </a:p>
                    <a:p>
                      <a:r>
                        <a:rPr kumimoji="1" lang="en-US" altLang="ja-JP" dirty="0" smtClean="0"/>
                        <a:t>(from physics)</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smtClean="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乱流過程</a:t>
                      </a:r>
                      <a:endParaRPr kumimoji="1" lang="en-US" altLang="ja-JP" dirty="0" smtClean="0"/>
                    </a:p>
                    <a:p>
                      <a:r>
                        <a:rPr kumimoji="1" lang="en-US" altLang="ja-JP" dirty="0" smtClean="0"/>
                        <a:t>(from turbulence)</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smtClean="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湿潤過程</a:t>
                      </a:r>
                      <a:endParaRPr kumimoji="1" lang="en-US" altLang="ja-JP" dirty="0" smtClean="0"/>
                    </a:p>
                    <a:p>
                      <a:r>
                        <a:rPr kumimoji="1" lang="en-US" altLang="ja-JP" dirty="0" smtClean="0"/>
                        <a:t>(from moist physics)</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3 hr, 1.25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42P</a:t>
                      </a:r>
                      <a:endParaRPr kumimoji="1" lang="ja-JP" altLang="en-US" dirty="0"/>
                    </a:p>
                  </a:txBody>
                  <a:tcPr/>
                </a:tc>
                <a:tc>
                  <a:txBody>
                    <a:bodyPr/>
                    <a:lstStyle/>
                    <a:p>
                      <a:pPr algn="ctr"/>
                      <a:r>
                        <a:rPr kumimoji="1" lang="en-US" altLang="ja-JP" dirty="0" smtClean="0"/>
                        <a:t>×</a:t>
                      </a:r>
                      <a:endParaRPr kumimoji="1" lang="ja-JP" altLang="en-US"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降水</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2530624"/>
                <a:gridCol w="1656184"/>
                <a:gridCol w="2160240"/>
                <a:gridCol w="1882552"/>
              </a:tblGrid>
              <a:tr h="370840">
                <a:tc>
                  <a:txBody>
                    <a:bodyPr/>
                    <a:lstStyle/>
                    <a:p>
                      <a:endParaRPr kumimoji="1" lang="ja-JP" altLang="en-US" dirty="0"/>
                    </a:p>
                  </a:txBody>
                  <a:tcPr/>
                </a:tc>
                <a:tc>
                  <a:txBody>
                    <a:bodyPr/>
                    <a:lstStyle/>
                    <a:p>
                      <a:r>
                        <a:rPr kumimoji="1" lang="en-US" altLang="ja-JP" dirty="0" smtClean="0"/>
                        <a:t>ERA-Interim</a:t>
                      </a:r>
                      <a:endParaRPr kumimoji="1" lang="ja-JP" altLang="en-US" dirty="0"/>
                    </a:p>
                  </a:txBody>
                  <a:tcPr/>
                </a:tc>
                <a:tc>
                  <a:txBody>
                    <a:bodyPr/>
                    <a:lstStyle/>
                    <a:p>
                      <a:r>
                        <a:rPr kumimoji="1" lang="en-US" altLang="ja-JP" dirty="0" smtClean="0"/>
                        <a:t>NASA/MERRA</a:t>
                      </a:r>
                      <a:endParaRPr kumimoji="1" lang="ja-JP" altLang="en-US" dirty="0"/>
                    </a:p>
                  </a:txBody>
                  <a:tcPr/>
                </a:tc>
                <a:tc>
                  <a:txBody>
                    <a:bodyPr/>
                    <a:lstStyle/>
                    <a:p>
                      <a:r>
                        <a:rPr kumimoji="1" lang="en-US" altLang="ja-JP" dirty="0" smtClean="0"/>
                        <a:t>NCEP/CFSR</a:t>
                      </a:r>
                      <a:endParaRPr kumimoji="1" lang="ja-JP" altLang="en-US" dirty="0"/>
                    </a:p>
                  </a:txBody>
                  <a:tcPr/>
                </a:tc>
              </a:tr>
              <a:tr h="370840">
                <a:tc>
                  <a:txBody>
                    <a:bodyPr/>
                    <a:lstStyle/>
                    <a:p>
                      <a:r>
                        <a:rPr kumimoji="1" lang="ja-JP" altLang="en-US" dirty="0" smtClean="0"/>
                        <a:t>合計</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a:t>
                      </a:r>
                      <a:r>
                        <a:rPr kumimoji="1" lang="en-US" altLang="ja-JP" baseline="0" dirty="0" smtClean="0"/>
                        <a:t>hr</a:t>
                      </a:r>
                      <a:r>
                        <a:rPr kumimoji="1" lang="en-US" altLang="ja-JP"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p>
                  </a:txBody>
                  <a:tcPr/>
                </a:tc>
                <a:tc>
                  <a:txBody>
                    <a:bodyPr/>
                    <a:lstStyle/>
                    <a:p>
                      <a:pPr algn="ctr"/>
                      <a:r>
                        <a:rPr kumimoji="1" lang="en-US" altLang="ja-JP" dirty="0" smtClean="0"/>
                        <a:t>1 hr,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a:t>
                      </a:r>
                      <a:r>
                        <a:rPr kumimoji="1" lang="en-US" altLang="ja-JP" baseline="0" dirty="0" smtClean="0"/>
                        <a:t>hr</a:t>
                      </a:r>
                      <a:r>
                        <a:rPr kumimoji="1" lang="en-US" altLang="ja-JP" dirty="0" smtClean="0"/>
                        <a:t>,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p>
                  </a:txBody>
                  <a:tcPr/>
                </a:tc>
              </a:tr>
              <a:tr h="370840">
                <a:tc>
                  <a:txBody>
                    <a:bodyPr/>
                    <a:lstStyle/>
                    <a:p>
                      <a:r>
                        <a:rPr kumimoji="1" lang="ja-JP" altLang="en-US" dirty="0" smtClean="0"/>
                        <a:t>対流性降水</a:t>
                      </a:r>
                      <a:endParaRPr kumimoji="1" lang="ja-JP" altLang="en-US" dirty="0"/>
                    </a:p>
                  </a:txBody>
                  <a:tcPr/>
                </a:tc>
                <a:tc>
                  <a:txBody>
                    <a:bodyPr/>
                    <a:lstStyle/>
                    <a:p>
                      <a:pPr algn="ctr"/>
                      <a:r>
                        <a:rPr kumimoji="1" lang="en-US" altLang="ja-JP" dirty="0" smtClean="0"/>
                        <a:t>6 </a:t>
                      </a:r>
                      <a:r>
                        <a:rPr kumimoji="1" lang="en-US" altLang="ja-JP" baseline="0" dirty="0" smtClean="0"/>
                        <a:t>hr</a:t>
                      </a:r>
                      <a:r>
                        <a:rPr kumimoji="1" lang="en-US" altLang="ja-JP"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1 </a:t>
                      </a:r>
                      <a:r>
                        <a:rPr kumimoji="1" lang="en-US" altLang="ja-JP" baseline="0" dirty="0" smtClean="0"/>
                        <a:t>hr</a:t>
                      </a:r>
                      <a:r>
                        <a:rPr kumimoji="1" lang="en-US" altLang="ja-JP" dirty="0" smtClean="0"/>
                        <a:t>,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a:t>
                      </a:r>
                      <a:r>
                        <a:rPr kumimoji="1" lang="en-US" altLang="ja-JP" baseline="0" dirty="0" smtClean="0"/>
                        <a:t>hr</a:t>
                      </a:r>
                      <a:r>
                        <a:rPr kumimoji="1" lang="en-US" altLang="ja-JP" dirty="0" smtClean="0"/>
                        <a:t>,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p>
                  </a:txBody>
                  <a:tcPr/>
                </a:tc>
              </a:tr>
              <a:tr h="370840">
                <a:tc>
                  <a:txBody>
                    <a:bodyPr/>
                    <a:lstStyle/>
                    <a:p>
                      <a:r>
                        <a:rPr kumimoji="1" lang="ja-JP" altLang="en-US" dirty="0" smtClean="0"/>
                        <a:t>大規模降水</a:t>
                      </a:r>
                      <a:endParaRPr kumimoji="1" lang="ja-JP" altLang="en-US" dirty="0"/>
                    </a:p>
                  </a:txBody>
                  <a:tcPr/>
                </a:tc>
                <a:tc>
                  <a:txBody>
                    <a:bodyPr/>
                    <a:lstStyle/>
                    <a:p>
                      <a:pPr algn="ctr"/>
                      <a:r>
                        <a:rPr kumimoji="1" lang="en-US" altLang="ja-JP" dirty="0" smtClean="0"/>
                        <a:t>6 </a:t>
                      </a:r>
                      <a:r>
                        <a:rPr kumimoji="1" lang="en-US" altLang="ja-JP" baseline="0" dirty="0" smtClean="0"/>
                        <a:t>hr</a:t>
                      </a:r>
                      <a:r>
                        <a:rPr kumimoji="1" lang="en-US" altLang="ja-JP" dirty="0" smtClean="0"/>
                        <a:t>, 1.5</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algn="ctr"/>
                      <a:r>
                        <a:rPr kumimoji="1" lang="en-US" altLang="ja-JP" dirty="0" smtClean="0"/>
                        <a:t>1 </a:t>
                      </a:r>
                      <a:r>
                        <a:rPr kumimoji="1" lang="en-US" altLang="ja-JP" baseline="0" dirty="0" smtClean="0"/>
                        <a:t>hr</a:t>
                      </a:r>
                      <a:r>
                        <a:rPr kumimoji="1" lang="en-US" altLang="ja-JP" dirty="0" smtClean="0"/>
                        <a:t>,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6 </a:t>
                      </a:r>
                      <a:r>
                        <a:rPr kumimoji="1" lang="en-US" altLang="ja-JP" baseline="0" dirty="0" smtClean="0"/>
                        <a:t>hr</a:t>
                      </a:r>
                      <a:r>
                        <a:rPr kumimoji="1" lang="en-US" altLang="ja-JP" dirty="0" smtClean="0"/>
                        <a:t>, 0.3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p>
                  </a:txBody>
                  <a:tcPr/>
                </a:tc>
              </a:tr>
              <a:tr h="370840">
                <a:tc>
                  <a:txBody>
                    <a:bodyPr/>
                    <a:lstStyle/>
                    <a:p>
                      <a:r>
                        <a:rPr kumimoji="1" lang="ja-JP" altLang="en-US" dirty="0" err="1" smtClean="0"/>
                        <a:t>かなとこ</a:t>
                      </a:r>
                      <a:r>
                        <a:rPr kumimoji="1" lang="ja-JP" altLang="en-US" dirty="0" smtClean="0"/>
                        <a:t>雲からの降水</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 </a:t>
                      </a:r>
                      <a:r>
                        <a:rPr kumimoji="1" lang="en-US" altLang="ja-JP" baseline="0" dirty="0" smtClean="0"/>
                        <a:t>hr</a:t>
                      </a:r>
                      <a:r>
                        <a:rPr kumimoji="1" lang="en-US" altLang="ja-JP" dirty="0" smtClean="0"/>
                        <a:t>, 2/3</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dirty="0" smtClean="0"/>
                        <a:t>×1/2</a:t>
                      </a:r>
                      <a:r>
                        <a:rPr kumimoji="1" lang="en-US" altLang="ja-JP" baseline="0" dirty="0" smtClean="0">
                          <a:latin typeface="Arial Unicode MS" pitchFamily="50" charset="-128"/>
                          <a:ea typeface="Arial Unicode MS" pitchFamily="50" charset="-128"/>
                          <a:cs typeface="Arial Unicode MS" pitchFamily="50" charset="-128"/>
                        </a:rPr>
                        <a:t>°</a:t>
                      </a:r>
                      <a:r>
                        <a:rPr kumimoji="1" lang="en-US" altLang="ja-JP" baseline="0" dirty="0" smtClean="0">
                          <a:latin typeface="+mn-lt"/>
                          <a:ea typeface="Arial Unicode MS" pitchFamily="50" charset="-128"/>
                          <a:cs typeface="Arial Unicode MS" pitchFamily="50" charset="-128"/>
                        </a:rPr>
                        <a:t>, 1L</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提供データ</a:t>
            </a:r>
            <a:r>
              <a:rPr lang="ja-JP" altLang="en-US" dirty="0" smtClean="0"/>
              <a:t>の基本情報</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graphicFrame>
        <p:nvGraphicFramePr>
          <p:cNvPr id="4" name="表 3"/>
          <p:cNvGraphicFramePr>
            <a:graphicFrameLocks noGrp="1"/>
          </p:cNvGraphicFramePr>
          <p:nvPr/>
        </p:nvGraphicFramePr>
        <p:xfrm>
          <a:off x="251520" y="1484784"/>
          <a:ext cx="8424935" cy="3571240"/>
        </p:xfrm>
        <a:graphic>
          <a:graphicData uri="http://schemas.openxmlformats.org/drawingml/2006/table">
            <a:tbl>
              <a:tblPr firstRow="1" bandRow="1">
                <a:tableStyleId>{5C22544A-7EE6-4342-B048-85BDC9FD1C3A}</a:tableStyleId>
              </a:tblPr>
              <a:tblGrid>
                <a:gridCol w="2088232"/>
                <a:gridCol w="1728192"/>
                <a:gridCol w="1224136"/>
                <a:gridCol w="1944216"/>
                <a:gridCol w="1440159"/>
              </a:tblGrid>
              <a:tr h="370840">
                <a:tc>
                  <a:txBody>
                    <a:bodyPr/>
                    <a:lstStyle/>
                    <a:p>
                      <a:r>
                        <a:rPr kumimoji="1" lang="ja-JP" altLang="en-US" dirty="0" smtClean="0"/>
                        <a:t>名称</a:t>
                      </a:r>
                      <a:endParaRPr kumimoji="1" lang="ja-JP" altLang="en-US" dirty="0"/>
                    </a:p>
                  </a:txBody>
                  <a:tcPr/>
                </a:tc>
                <a:tc>
                  <a:txBody>
                    <a:bodyPr/>
                    <a:lstStyle/>
                    <a:p>
                      <a:r>
                        <a:rPr kumimoji="1" lang="ja-JP" altLang="en-US" dirty="0" smtClean="0"/>
                        <a:t>期間</a:t>
                      </a:r>
                      <a:endParaRPr kumimoji="1" lang="ja-JP" altLang="en-US" dirty="0"/>
                    </a:p>
                  </a:txBody>
                  <a:tcPr/>
                </a:tc>
                <a:tc>
                  <a:txBody>
                    <a:bodyPr/>
                    <a:lstStyle/>
                    <a:p>
                      <a:r>
                        <a:rPr kumimoji="1" lang="ja-JP" altLang="en-US" dirty="0" smtClean="0"/>
                        <a:t>時間間隔</a:t>
                      </a:r>
                      <a:r>
                        <a:rPr kumimoji="1" lang="en-US" altLang="ja-JP" dirty="0" smtClean="0"/>
                        <a:t>*</a:t>
                      </a:r>
                      <a:endParaRPr kumimoji="1" lang="ja-JP" altLang="en-US" dirty="0"/>
                    </a:p>
                  </a:txBody>
                  <a:tcPr/>
                </a:tc>
                <a:tc>
                  <a:txBody>
                    <a:bodyPr/>
                    <a:lstStyle/>
                    <a:p>
                      <a:r>
                        <a:rPr kumimoji="1" lang="ja-JP" altLang="en-US" dirty="0" smtClean="0"/>
                        <a:t>水平解像度</a:t>
                      </a:r>
                      <a:endParaRPr kumimoji="1" lang="ja-JP" altLang="en-US" dirty="0"/>
                    </a:p>
                  </a:txBody>
                  <a:tcPr/>
                </a:tc>
                <a:tc>
                  <a:txBody>
                    <a:bodyPr/>
                    <a:lstStyle/>
                    <a:p>
                      <a:r>
                        <a:rPr kumimoji="1" lang="ja-JP" altLang="en-US" dirty="0" smtClean="0"/>
                        <a:t>鉛直層数</a:t>
                      </a:r>
                      <a:r>
                        <a:rPr kumimoji="1" lang="en-US" altLang="ja-JP" dirty="0" smtClean="0"/>
                        <a:t>**</a:t>
                      </a:r>
                      <a:endParaRPr kumimoji="1" lang="ja-JP" altLang="en-US" dirty="0"/>
                    </a:p>
                  </a:txBody>
                  <a:tcPr/>
                </a:tc>
              </a:tr>
              <a:tr h="1854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ERA-Interim</a:t>
                      </a:r>
                      <a:endParaRPr kumimoji="1" lang="ja-JP" altLang="en-US" dirty="0" smtClean="0"/>
                    </a:p>
                  </a:txBody>
                  <a:tcPr/>
                </a:tc>
                <a:tc>
                  <a:txBody>
                    <a:bodyPr/>
                    <a:lstStyle/>
                    <a:p>
                      <a:r>
                        <a:rPr kumimoji="1" lang="en-US" altLang="ja-JP" dirty="0" smtClean="0"/>
                        <a:t>197901-</a:t>
                      </a:r>
                      <a:r>
                        <a:rPr kumimoji="1" lang="ja-JP" altLang="en-US" dirty="0" smtClean="0"/>
                        <a:t>現在</a:t>
                      </a:r>
                      <a:endParaRPr kumimoji="1" lang="ja-JP" altLang="en-US" dirty="0"/>
                    </a:p>
                  </a:txBody>
                  <a:tcPr/>
                </a:tc>
                <a:tc>
                  <a:txBody>
                    <a:bodyPr/>
                    <a:lstStyle/>
                    <a:p>
                      <a:r>
                        <a:rPr kumimoji="1" lang="en-US" altLang="ja-JP" dirty="0" smtClean="0"/>
                        <a:t>6 hr</a:t>
                      </a:r>
                      <a:endParaRPr kumimoji="1" lang="ja-JP" altLang="en-US" dirty="0"/>
                    </a:p>
                  </a:txBody>
                  <a:tcPr/>
                </a:tc>
                <a:tc>
                  <a:txBody>
                    <a:bodyPr/>
                    <a:lstStyle/>
                    <a:p>
                      <a:r>
                        <a:rPr kumimoji="1" lang="en-US" altLang="ja-JP" dirty="0" smtClean="0"/>
                        <a:t>1.5</a:t>
                      </a:r>
                      <a:r>
                        <a:rPr kumimoji="1" lang="en-US" altLang="ja-JP" baseline="30000" dirty="0" smtClean="0"/>
                        <a:t>***</a:t>
                      </a:r>
                      <a:endParaRPr kumimoji="1" lang="ja-JP" altLang="en-US" baseline="30000" dirty="0"/>
                    </a:p>
                  </a:txBody>
                  <a:tcPr/>
                </a:tc>
                <a:tc>
                  <a:txBody>
                    <a:bodyPr/>
                    <a:lstStyle/>
                    <a:p>
                      <a:r>
                        <a:rPr kumimoji="1" lang="en-US" altLang="ja-JP" dirty="0" smtClean="0"/>
                        <a:t>1</a:t>
                      </a:r>
                      <a:r>
                        <a:rPr kumimoji="1" lang="ja-JP" altLang="en-US" dirty="0" err="1" smtClean="0"/>
                        <a:t>，</a:t>
                      </a:r>
                      <a:r>
                        <a:rPr kumimoji="1" lang="en-US" altLang="ja-JP" dirty="0" smtClean="0"/>
                        <a:t>37</a:t>
                      </a:r>
                      <a:endParaRPr kumimoji="1" lang="ja-JP" altLang="en-US" dirty="0"/>
                    </a:p>
                  </a:txBody>
                  <a:tcPr/>
                </a:tc>
              </a:tr>
              <a:tr h="123613">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NASA/MERRA</a:t>
                      </a:r>
                      <a:endParaRPr kumimoji="1" lang="ja-JP" altLang="en-US" dirty="0"/>
                    </a:p>
                  </a:txBody>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197901-</a:t>
                      </a:r>
                      <a:r>
                        <a:rPr kumimoji="1" lang="ja-JP" altLang="en-US" dirty="0" smtClean="0"/>
                        <a:t>現在</a:t>
                      </a:r>
                    </a:p>
                    <a:p>
                      <a:endParaRPr kumimoji="1" lang="ja-JP" altLang="en-US" dirty="0"/>
                    </a:p>
                  </a:txBody>
                  <a:tcPr/>
                </a:tc>
                <a:tc>
                  <a:txBody>
                    <a:bodyPr/>
                    <a:lstStyle/>
                    <a:p>
                      <a:pPr>
                        <a:buNone/>
                      </a:pPr>
                      <a:r>
                        <a:rPr kumimoji="1" lang="en-US" altLang="ja-JP" dirty="0" smtClean="0"/>
                        <a:t>1</a:t>
                      </a:r>
                      <a:r>
                        <a:rPr kumimoji="1" lang="en-US" altLang="ja-JP" baseline="0" dirty="0" smtClean="0"/>
                        <a:t> hr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1/2(lat)×2/3(</a:t>
                      </a:r>
                      <a:r>
                        <a:rPr kumimoji="1" lang="en-US" altLang="ja-JP" dirty="0" err="1" smtClean="0"/>
                        <a:t>lon</a:t>
                      </a:r>
                      <a:r>
                        <a:rPr kumimoji="1" lang="en-US" altLang="ja-JP" dirty="0" smtClean="0"/>
                        <a:t>)</a:t>
                      </a:r>
                      <a:endParaRPr kumimoji="1" lang="ja-JP" altLang="en-US" dirty="0" smtClean="0"/>
                    </a:p>
                  </a:txBody>
                  <a:tcPr/>
                </a:tc>
                <a:tc>
                  <a:txBody>
                    <a:bodyPr/>
                    <a:lstStyle/>
                    <a:p>
                      <a:r>
                        <a:rPr kumimoji="1" lang="en-US" altLang="ja-JP" dirty="0" smtClean="0"/>
                        <a:t>1</a:t>
                      </a:r>
                      <a:endParaRPr kumimoji="1" lang="ja-JP" altLang="en-US" dirty="0"/>
                    </a:p>
                  </a:txBody>
                  <a:tcPr/>
                </a:tc>
              </a:tr>
              <a:tr h="242147">
                <a:tc vMerge="1">
                  <a:txBody>
                    <a:bodyPr/>
                    <a:lstStyle/>
                    <a:p>
                      <a:endParaRPr kumimoji="1" lang="ja-JP" altLang="en-US"/>
                    </a:p>
                  </a:txBody>
                  <a:tcPr/>
                </a:tc>
                <a:tc vMerge="1">
                  <a:txBody>
                    <a:bodyPr/>
                    <a:lstStyle/>
                    <a:p>
                      <a:endParaRPr kumimoji="1" lang="ja-JP" altLang="en-US"/>
                    </a:p>
                  </a:txBody>
                  <a:tcPr/>
                </a:tc>
                <a:tc>
                  <a:txBody>
                    <a:bodyPr/>
                    <a:lstStyle/>
                    <a:p>
                      <a:pPr>
                        <a:buNone/>
                      </a:pPr>
                      <a:r>
                        <a:rPr kumimoji="1" lang="en-US" altLang="ja-JP" dirty="0" smtClean="0"/>
                        <a:t>3 hr</a:t>
                      </a:r>
                      <a:endParaRPr kumimoji="1" lang="ja-JP" altLang="en-US" dirty="0"/>
                    </a:p>
                  </a:txBody>
                  <a:tcPr/>
                </a:tc>
                <a:tc>
                  <a:txBody>
                    <a:bodyPr/>
                    <a:lstStyle/>
                    <a:p>
                      <a:r>
                        <a:rPr kumimoji="1" lang="en-US" altLang="ja-JP" dirty="0" smtClean="0"/>
                        <a:t>1.25</a:t>
                      </a:r>
                      <a:endParaRPr kumimoji="1" lang="ja-JP" altLang="en-US" dirty="0"/>
                    </a:p>
                  </a:txBody>
                  <a:tcPr/>
                </a:tc>
                <a:tc>
                  <a:txBody>
                    <a:bodyPr/>
                    <a:lstStyle/>
                    <a:p>
                      <a:r>
                        <a:rPr kumimoji="1" lang="en-US" altLang="ja-JP" dirty="0" smtClean="0"/>
                        <a:t>42</a:t>
                      </a:r>
                      <a:endParaRPr kumimoji="1" lang="ja-JP" altLang="en-US" dirty="0"/>
                    </a:p>
                  </a:txBody>
                  <a:tcPr/>
                </a:tc>
              </a:tr>
              <a:tr h="123613">
                <a:tc vMerge="1">
                  <a:txBody>
                    <a:bodyPr/>
                    <a:lstStyle/>
                    <a:p>
                      <a:endParaRPr kumimoji="1" lang="ja-JP" altLang="en-US"/>
                    </a:p>
                  </a:txBody>
                  <a:tcPr/>
                </a:tc>
                <a:tc vMerge="1">
                  <a:txBody>
                    <a:bodyPr/>
                    <a:lstStyle/>
                    <a:p>
                      <a:endParaRPr kumimoji="1" lang="ja-JP" altLang="en-US"/>
                    </a:p>
                  </a:txBody>
                  <a:tcPr/>
                </a:tc>
                <a:tc>
                  <a:txBody>
                    <a:bodyPr/>
                    <a:lstStyle/>
                    <a:p>
                      <a:pPr>
                        <a:buAutoNum type="arabicPlain" startAt="6"/>
                      </a:pPr>
                      <a:r>
                        <a:rPr kumimoji="1" lang="en-US" altLang="ja-JP" dirty="0" smtClean="0"/>
                        <a:t> hr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1/2(lat)×2/3(</a:t>
                      </a:r>
                      <a:r>
                        <a:rPr kumimoji="1" lang="en-US" altLang="ja-JP" dirty="0" err="1" smtClean="0"/>
                        <a:t>lon</a:t>
                      </a:r>
                      <a:r>
                        <a:rPr kumimoji="1" lang="en-US" altLang="ja-JP" dirty="0" smtClean="0"/>
                        <a:t>)</a:t>
                      </a:r>
                      <a:endParaRPr kumimoji="1" lang="ja-JP" altLang="en-US" dirty="0" smtClean="0"/>
                    </a:p>
                  </a:txBody>
                  <a:tcPr/>
                </a:tc>
                <a:tc>
                  <a:txBody>
                    <a:bodyPr/>
                    <a:lstStyle/>
                    <a:p>
                      <a:r>
                        <a:rPr kumimoji="1" lang="en-US" altLang="ja-JP" dirty="0" smtClean="0"/>
                        <a:t>72</a:t>
                      </a:r>
                      <a:endParaRPr kumimoji="1" lang="ja-JP" altLang="en-US" dirty="0"/>
                    </a:p>
                  </a:txBody>
                  <a:tcPr/>
                </a:tc>
              </a:tr>
              <a:tr h="18542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NCEP</a:t>
                      </a:r>
                      <a:r>
                        <a:rPr kumimoji="1" lang="en-US" altLang="ja-JP" baseline="0" dirty="0" smtClean="0"/>
                        <a:t>/CFSR</a:t>
                      </a:r>
                      <a:endParaRPr kumimoji="1" lang="ja-JP" altLang="en-US" dirty="0"/>
                    </a:p>
                  </a:txBody>
                  <a:tcPr/>
                </a:tc>
                <a:tc rowSpan="3">
                  <a:txBody>
                    <a:bodyPr/>
                    <a:lstStyle/>
                    <a:p>
                      <a:r>
                        <a:rPr kumimoji="1" lang="en-US" altLang="ja-JP" dirty="0" smtClean="0"/>
                        <a:t>197901-</a:t>
                      </a:r>
                      <a:r>
                        <a:rPr kumimoji="1" lang="ja-JP" altLang="en-US" dirty="0" smtClean="0"/>
                        <a:t>現在</a:t>
                      </a:r>
                      <a:endParaRPr kumimoji="1" lang="ja-JP" altLang="en-US" dirty="0"/>
                    </a:p>
                  </a:txBody>
                  <a:tcPr/>
                </a:tc>
                <a:tc>
                  <a:txBody>
                    <a:bodyPr/>
                    <a:lstStyle/>
                    <a:p>
                      <a:r>
                        <a:rPr kumimoji="1" lang="en-US" altLang="ja-JP" dirty="0" smtClean="0"/>
                        <a:t>1hr</a:t>
                      </a:r>
                      <a:endParaRPr kumimoji="1" lang="ja-JP" altLang="en-US" dirty="0"/>
                    </a:p>
                  </a:txBody>
                  <a:tcPr/>
                </a:tc>
                <a:tc>
                  <a:txBody>
                    <a:bodyPr/>
                    <a:lstStyle/>
                    <a:p>
                      <a:r>
                        <a:rPr kumimoji="1" lang="en-US" altLang="ja-JP" dirty="0" smtClean="0"/>
                        <a:t>0.5</a:t>
                      </a:r>
                      <a:endParaRPr kumimoji="1" lang="ja-JP" altLang="en-US" dirty="0"/>
                    </a:p>
                  </a:txBody>
                  <a:tcPr/>
                </a:tc>
                <a:tc>
                  <a:txBody>
                    <a:bodyPr/>
                    <a:lstStyle/>
                    <a:p>
                      <a:r>
                        <a:rPr kumimoji="1" lang="en-US" altLang="ja-JP" dirty="0" smtClean="0"/>
                        <a:t>1</a:t>
                      </a:r>
                      <a:r>
                        <a:rPr kumimoji="1" lang="ja-JP" altLang="en-US" dirty="0" smtClean="0"/>
                        <a:t>～</a:t>
                      </a:r>
                      <a:r>
                        <a:rPr kumimoji="1" lang="en-US" altLang="ja-JP" dirty="0" smtClean="0"/>
                        <a:t>7</a:t>
                      </a:r>
                      <a:endParaRPr kumimoji="1" lang="ja-JP" altLang="en-US" dirty="0"/>
                    </a:p>
                  </a:txBody>
                  <a:tcPr/>
                </a:tc>
              </a:tr>
              <a:tr h="182880">
                <a:tc vMerge="1">
                  <a:txBody>
                    <a:bodyPr/>
                    <a:lstStyle/>
                    <a:p>
                      <a:endParaRPr kumimoji="1" lang="ja-JP" altLang="en-US"/>
                    </a:p>
                  </a:txBody>
                  <a:tcPr/>
                </a:tc>
                <a:tc vMerge="1">
                  <a:txBody>
                    <a:bodyPr/>
                    <a:lstStyle/>
                    <a:p>
                      <a:endParaRPr kumimoji="1" lang="ja-JP" altLang="en-US"/>
                    </a:p>
                  </a:txBody>
                  <a:tcPr/>
                </a:tc>
                <a:tc rowSpan="2">
                  <a:txBody>
                    <a:bodyPr/>
                    <a:lstStyle/>
                    <a:p>
                      <a:r>
                        <a:rPr kumimoji="1" lang="en-US" altLang="ja-JP" dirty="0" smtClean="0"/>
                        <a:t>6hr</a:t>
                      </a:r>
                      <a:endParaRPr kumimoji="1" lang="ja-JP" altLang="en-US" dirty="0"/>
                    </a:p>
                  </a:txBody>
                  <a:tcPr/>
                </a:tc>
                <a:tc>
                  <a:txBody>
                    <a:bodyPr/>
                    <a:lstStyle/>
                    <a:p>
                      <a:r>
                        <a:rPr kumimoji="1" lang="en-US" altLang="ja-JP" dirty="0" smtClean="0"/>
                        <a:t>0.5</a:t>
                      </a:r>
                      <a:endParaRPr kumimoji="1" lang="ja-JP" altLang="en-US" dirty="0"/>
                    </a:p>
                  </a:txBody>
                  <a:tcPr/>
                </a:tc>
                <a:tc>
                  <a:txBody>
                    <a:bodyPr/>
                    <a:lstStyle/>
                    <a:p>
                      <a:r>
                        <a:rPr kumimoji="1" lang="en-US" altLang="ja-JP" dirty="0" smtClean="0"/>
                        <a:t>37</a:t>
                      </a:r>
                      <a:endParaRPr kumimoji="1" lang="ja-JP" altLang="en-US" dirty="0"/>
                    </a:p>
                  </a:txBody>
                  <a:tcPr/>
                </a:tc>
              </a:tr>
              <a:tr h="1828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dirty="0" smtClean="0"/>
                        <a:t>1/3</a:t>
                      </a:r>
                      <a:endParaRPr kumimoji="1" lang="ja-JP" altLang="en-US" dirty="0"/>
                    </a:p>
                  </a:txBody>
                  <a:tcPr/>
                </a:tc>
                <a:tc>
                  <a:txBody>
                    <a:bodyPr/>
                    <a:lstStyle/>
                    <a:p>
                      <a:r>
                        <a:rPr kumimoji="1" lang="en-US" altLang="ja-JP" dirty="0" smtClean="0"/>
                        <a:t>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JRA-55</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2013</a:t>
                      </a:r>
                      <a:r>
                        <a:rPr kumimoji="1" lang="ja-JP" altLang="en-US" dirty="0" smtClean="0"/>
                        <a:t>年公開予定）</a:t>
                      </a:r>
                      <a:endParaRPr kumimoji="1" lang="ja-JP" altLang="en-US" dirty="0"/>
                    </a:p>
                  </a:txBody>
                  <a:tcPr/>
                </a:tc>
                <a:tc>
                  <a:txBody>
                    <a:bodyPr/>
                    <a:lstStyle/>
                    <a:p>
                      <a:r>
                        <a:rPr kumimoji="1" lang="en-US" altLang="ja-JP" dirty="0" smtClean="0"/>
                        <a:t>195801-</a:t>
                      </a:r>
                      <a:r>
                        <a:rPr kumimoji="1" lang="ja-JP" altLang="en-US" dirty="0" smtClean="0"/>
                        <a:t>現在</a:t>
                      </a:r>
                      <a:endParaRPr kumimoji="1" lang="ja-JP" altLang="en-US" dirty="0"/>
                    </a:p>
                  </a:txBody>
                  <a:tcPr/>
                </a:tc>
                <a:tc>
                  <a:txBody>
                    <a:bodyPr/>
                    <a:lstStyle/>
                    <a:p>
                      <a:r>
                        <a:rPr kumimoji="1" lang="ja-JP" altLang="en-US" dirty="0" smtClean="0"/>
                        <a:t>不明</a:t>
                      </a:r>
                      <a:endParaRPr kumimoji="1" lang="ja-JP" altLang="en-US" dirty="0"/>
                    </a:p>
                  </a:txBody>
                  <a:tcPr/>
                </a:tc>
                <a:tc>
                  <a:txBody>
                    <a:bodyPr/>
                    <a:lstStyle/>
                    <a:p>
                      <a:r>
                        <a:rPr kumimoji="1" lang="ja-JP" altLang="en-US" dirty="0" smtClean="0"/>
                        <a:t>不明</a:t>
                      </a:r>
                      <a:endParaRPr kumimoji="1" lang="ja-JP" altLang="en-US" dirty="0"/>
                    </a:p>
                  </a:txBody>
                  <a:tcPr/>
                </a:tc>
                <a:tc>
                  <a:txBody>
                    <a:bodyPr/>
                    <a:lstStyle/>
                    <a:p>
                      <a:r>
                        <a:rPr kumimoji="1" lang="ja-JP" altLang="en-US" dirty="0" smtClean="0"/>
                        <a:t>不明</a:t>
                      </a:r>
                      <a:endParaRPr kumimoji="1" lang="ja-JP" altLang="en-US" dirty="0"/>
                    </a:p>
                  </a:txBody>
                  <a:tcPr/>
                </a:tc>
              </a:tr>
            </a:tbl>
          </a:graphicData>
        </a:graphic>
      </p:graphicFrame>
      <p:sp>
        <p:nvSpPr>
          <p:cNvPr id="5" name="テキスト ボックス 4"/>
          <p:cNvSpPr txBox="1"/>
          <p:nvPr/>
        </p:nvSpPr>
        <p:spPr>
          <a:xfrm>
            <a:off x="1763688" y="5934670"/>
            <a:ext cx="7380312" cy="923330"/>
          </a:xfrm>
          <a:prstGeom prst="rect">
            <a:avLst/>
          </a:prstGeom>
          <a:noFill/>
        </p:spPr>
        <p:txBody>
          <a:bodyPr wrap="square" rtlCol="0">
            <a:spAutoFit/>
          </a:bodyPr>
          <a:lstStyle/>
          <a:p>
            <a:r>
              <a:rPr lang="en-US" altLang="ja-JP" dirty="0" smtClean="0"/>
              <a:t>* </a:t>
            </a:r>
            <a:r>
              <a:rPr lang="ja-JP" altLang="en-US" dirty="0" smtClean="0"/>
              <a:t>全てのデータセットは月毎データも提供しているが記載していない</a:t>
            </a:r>
            <a:endParaRPr kumimoji="1" lang="en-US" altLang="ja-JP" dirty="0" smtClean="0"/>
          </a:p>
          <a:p>
            <a:r>
              <a:rPr lang="en-US" altLang="ja-JP" dirty="0" smtClean="0"/>
              <a:t>** 1</a:t>
            </a:r>
            <a:r>
              <a:rPr lang="ja-JP" altLang="en-US" dirty="0" smtClean="0"/>
              <a:t>層は</a:t>
            </a:r>
            <a:r>
              <a:rPr lang="en-US" altLang="ja-JP" dirty="0" smtClean="0"/>
              <a:t>2</a:t>
            </a:r>
            <a:r>
              <a:rPr lang="ja-JP" altLang="en-US" dirty="0" smtClean="0"/>
              <a:t>次元データを意味し，複数層は</a:t>
            </a:r>
            <a:r>
              <a:rPr lang="en-US" altLang="ja-JP" dirty="0" smtClean="0"/>
              <a:t>P</a:t>
            </a:r>
            <a:r>
              <a:rPr lang="ja-JP" altLang="en-US" dirty="0" smtClean="0"/>
              <a:t>面・モデル面等で最大の層数</a:t>
            </a:r>
            <a:endParaRPr kumimoji="1" lang="en-US" altLang="ja-JP" dirty="0" smtClean="0"/>
          </a:p>
          <a:p>
            <a:r>
              <a:rPr lang="en-US" altLang="ja-JP" dirty="0" smtClean="0"/>
              <a:t>*** </a:t>
            </a:r>
            <a:r>
              <a:rPr lang="ja-JP" altLang="en-US" dirty="0" smtClean="0"/>
              <a:t>有償で</a:t>
            </a:r>
            <a:r>
              <a:rPr lang="en-US" altLang="ja-JP" dirty="0" smtClean="0"/>
              <a:t>T255</a:t>
            </a:r>
            <a:r>
              <a:rPr lang="ja-JP" altLang="en-US" dirty="0" smtClean="0"/>
              <a:t>（モデルの計算解像度）の</a:t>
            </a:r>
            <a:r>
              <a:rPr lang="ja-JP" altLang="en-US" dirty="0" smtClean="0"/>
              <a:t>データも公開している</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ERA-Interim</a:t>
            </a:r>
            <a:endParaRPr kumimoji="1" lang="ja-JP" altLang="en-US" dirty="0"/>
          </a:p>
        </p:txBody>
      </p:sp>
      <p:sp>
        <p:nvSpPr>
          <p:cNvPr id="3" name="コンテンツ プレースホルダ 2"/>
          <p:cNvSpPr>
            <a:spLocks noGrp="1"/>
          </p:cNvSpPr>
          <p:nvPr>
            <p:ph idx="1"/>
          </p:nvPr>
        </p:nvSpPr>
        <p:spPr>
          <a:xfrm>
            <a:off x="457200" y="1340768"/>
            <a:ext cx="8229600" cy="5517232"/>
          </a:xfrm>
        </p:spPr>
        <p:txBody>
          <a:bodyPr>
            <a:normAutofit fontScale="55000" lnSpcReduction="20000"/>
          </a:bodyPr>
          <a:lstStyle/>
          <a:p>
            <a:r>
              <a:rPr kumimoji="1" lang="ja-JP" altLang="en-US" dirty="0" smtClean="0"/>
              <a:t>期間</a:t>
            </a:r>
            <a:endParaRPr kumimoji="1" lang="en-US" altLang="ja-JP" dirty="0" smtClean="0"/>
          </a:p>
          <a:p>
            <a:pPr lvl="1"/>
            <a:r>
              <a:rPr kumimoji="1" lang="en-US" altLang="ja-JP" dirty="0" smtClean="0"/>
              <a:t>1979</a:t>
            </a:r>
            <a:r>
              <a:rPr kumimoji="1" lang="ja-JP" altLang="en-US" dirty="0" smtClean="0"/>
              <a:t>年</a:t>
            </a:r>
            <a:r>
              <a:rPr kumimoji="1" lang="en-US" altLang="ja-JP" dirty="0" smtClean="0"/>
              <a:t>1</a:t>
            </a:r>
            <a:r>
              <a:rPr kumimoji="1" lang="ja-JP" altLang="en-US" dirty="0" smtClean="0"/>
              <a:t>月から現在</a:t>
            </a:r>
            <a:endParaRPr kumimoji="1" lang="en-US" altLang="ja-JP" dirty="0" smtClean="0"/>
          </a:p>
          <a:p>
            <a:r>
              <a:rPr lang="ja-JP" altLang="en-US" dirty="0" smtClean="0"/>
              <a:t>モデル</a:t>
            </a:r>
            <a:r>
              <a:rPr lang="ja-JP" altLang="en-US" dirty="0" smtClean="0"/>
              <a:t>（大気モデル＋波浪モデル）</a:t>
            </a:r>
            <a:r>
              <a:rPr lang="en-US" altLang="ja-JP" dirty="0" smtClean="0"/>
              <a:t>: ECMWF IFS Cy31r2, </a:t>
            </a:r>
          </a:p>
          <a:p>
            <a:pPr lvl="1"/>
            <a:r>
              <a:rPr lang="ja-JP" altLang="en-US" dirty="0" smtClean="0"/>
              <a:t>大気： </a:t>
            </a:r>
            <a:r>
              <a:rPr lang="en-US" altLang="ja-JP" dirty="0" smtClean="0"/>
              <a:t>T255L60</a:t>
            </a:r>
            <a:r>
              <a:rPr lang="ja-JP" altLang="en-US" dirty="0" err="1" smtClean="0"/>
              <a:t>，</a:t>
            </a:r>
            <a:r>
              <a:rPr lang="ja-JP" altLang="en-US" dirty="0" smtClean="0"/>
              <a:t>約</a:t>
            </a:r>
            <a:r>
              <a:rPr lang="en-US" altLang="ja-JP" dirty="0" smtClean="0"/>
              <a:t>79 km</a:t>
            </a:r>
            <a:r>
              <a:rPr lang="ja-JP" altLang="en-US" dirty="0" err="1" smtClean="0"/>
              <a:t>，</a:t>
            </a:r>
            <a:r>
              <a:rPr lang="ja-JP" altLang="en-US" dirty="0" smtClean="0"/>
              <a:t>鉛直層上端は</a:t>
            </a:r>
            <a:r>
              <a:rPr lang="en-US" altLang="ja-JP" dirty="0" smtClean="0"/>
              <a:t>0.1hPa</a:t>
            </a:r>
          </a:p>
          <a:p>
            <a:pPr lvl="1"/>
            <a:r>
              <a:rPr lang="ja-JP" altLang="en-US" dirty="0" smtClean="0"/>
              <a:t>波浪：水平解像度</a:t>
            </a:r>
            <a:r>
              <a:rPr lang="en-US" altLang="ja-JP" dirty="0" smtClean="0"/>
              <a:t>110 km</a:t>
            </a:r>
          </a:p>
          <a:p>
            <a:pPr lvl="1"/>
            <a:r>
              <a:rPr lang="ja-JP" altLang="en-US" dirty="0" smtClean="0"/>
              <a:t>表面</a:t>
            </a:r>
            <a:r>
              <a:rPr lang="ja-JP" altLang="en-US" dirty="0" smtClean="0"/>
              <a:t>：</a:t>
            </a:r>
            <a:r>
              <a:rPr lang="en-US" altLang="ja-JP" dirty="0" smtClean="0"/>
              <a:t>ERA-40 </a:t>
            </a:r>
            <a:r>
              <a:rPr lang="ja-JP" altLang="en-US" dirty="0" smtClean="0"/>
              <a:t>と </a:t>
            </a:r>
            <a:r>
              <a:rPr lang="en-US" altLang="ja-JP" dirty="0" smtClean="0"/>
              <a:t>ECMWF Operational Analysis </a:t>
            </a:r>
            <a:r>
              <a:rPr lang="ja-JP" altLang="en-US" dirty="0" smtClean="0"/>
              <a:t>のデータを使用</a:t>
            </a:r>
            <a:endParaRPr lang="en-US" altLang="ja-JP" dirty="0" smtClean="0"/>
          </a:p>
          <a:p>
            <a:pPr lvl="1"/>
            <a:r>
              <a:rPr lang="ja-JP" altLang="en-US" dirty="0" smtClean="0"/>
              <a:t>データ同化： </a:t>
            </a:r>
            <a:r>
              <a:rPr lang="en-US" altLang="ja-JP" dirty="0" smtClean="0"/>
              <a:t>4D-var, 12</a:t>
            </a:r>
            <a:r>
              <a:rPr lang="ja-JP" altLang="en-US" dirty="0" smtClean="0"/>
              <a:t>時間毎</a:t>
            </a:r>
            <a:endParaRPr lang="en-US" altLang="ja-JP" dirty="0" smtClean="0"/>
          </a:p>
          <a:p>
            <a:r>
              <a:rPr lang="ja-JP" altLang="en-US" dirty="0" smtClean="0"/>
              <a:t>提供解像度</a:t>
            </a:r>
            <a:endParaRPr lang="en-US" altLang="ja-JP" dirty="0" smtClean="0"/>
          </a:p>
          <a:p>
            <a:pPr lvl="1"/>
            <a:r>
              <a:rPr lang="ja-JP" altLang="en-US" dirty="0" smtClean="0"/>
              <a:t>水平：</a:t>
            </a:r>
            <a:r>
              <a:rPr lang="en-US" altLang="ja-JP" dirty="0" smtClean="0"/>
              <a:t>1.5</a:t>
            </a:r>
            <a:r>
              <a:rPr lang="ja-JP" altLang="en-US" dirty="0" smtClean="0"/>
              <a:t>度</a:t>
            </a:r>
            <a:endParaRPr lang="en-US" altLang="ja-JP" dirty="0" smtClean="0"/>
          </a:p>
          <a:p>
            <a:pPr lvl="1"/>
            <a:r>
              <a:rPr lang="ja-JP" altLang="en-US" dirty="0" smtClean="0"/>
              <a:t>鉛直：</a:t>
            </a:r>
            <a:r>
              <a:rPr lang="en-US" altLang="ja-JP" dirty="0" smtClean="0"/>
              <a:t>37  </a:t>
            </a:r>
            <a:r>
              <a:rPr lang="ja-JP" altLang="en-US" dirty="0" smtClean="0"/>
              <a:t>等圧面，</a:t>
            </a:r>
            <a:r>
              <a:rPr lang="en-US" altLang="ja-JP" dirty="0" smtClean="0"/>
              <a:t>15</a:t>
            </a:r>
            <a:r>
              <a:rPr lang="ja-JP" altLang="en-US" dirty="0" smtClean="0"/>
              <a:t> 等温位面，</a:t>
            </a:r>
            <a:r>
              <a:rPr lang="en-US" altLang="ja-JP" dirty="0" smtClean="0"/>
              <a:t>1</a:t>
            </a:r>
            <a:r>
              <a:rPr lang="ja-JP" altLang="en-US" dirty="0" smtClean="0"/>
              <a:t>等渦位面，</a:t>
            </a:r>
            <a:r>
              <a:rPr lang="en-US" altLang="ja-JP" dirty="0" smtClean="0"/>
              <a:t> 2</a:t>
            </a:r>
            <a:r>
              <a:rPr lang="ja-JP" altLang="en-US" dirty="0" smtClean="0"/>
              <a:t>次元物理量</a:t>
            </a:r>
            <a:endParaRPr lang="en-US" altLang="ja-JP" dirty="0" smtClean="0"/>
          </a:p>
          <a:p>
            <a:pPr lvl="1"/>
            <a:r>
              <a:rPr lang="ja-JP" altLang="en-US" dirty="0" smtClean="0"/>
              <a:t>時間：月毎，</a:t>
            </a:r>
            <a:r>
              <a:rPr lang="en-US" altLang="ja-JP" dirty="0" smtClean="0"/>
              <a:t>6</a:t>
            </a:r>
            <a:r>
              <a:rPr lang="ja-JP" altLang="en-US" dirty="0" smtClean="0"/>
              <a:t>時間</a:t>
            </a:r>
            <a:endParaRPr lang="en-US" altLang="ja-JP" dirty="0" smtClean="0"/>
          </a:p>
          <a:p>
            <a:r>
              <a:rPr lang="ja-JP" altLang="en-US" dirty="0" smtClean="0"/>
              <a:t>利用方法</a:t>
            </a:r>
            <a:endParaRPr lang="en-US" altLang="ja-JP" dirty="0" smtClean="0"/>
          </a:p>
          <a:p>
            <a:pPr lvl="1"/>
            <a:r>
              <a:rPr lang="en-US" altLang="ja-JP" dirty="0" smtClean="0"/>
              <a:t>Dee et al., 2011, The ERA-Interim reanalysis: configuration and performance of the data assimilation system. </a:t>
            </a:r>
            <a:r>
              <a:rPr lang="en-US" altLang="ja-JP" i="1" dirty="0" smtClean="0"/>
              <a:t>QJRMS. </a:t>
            </a:r>
            <a:r>
              <a:rPr lang="en-US" altLang="ja-JP" b="1" dirty="0" smtClean="0"/>
              <a:t>137</a:t>
            </a:r>
            <a:r>
              <a:rPr lang="en-US" altLang="ja-JP" dirty="0" smtClean="0"/>
              <a:t>: 553-597, DOI: 10.1002/qj.828 </a:t>
            </a:r>
            <a:r>
              <a:rPr lang="ja-JP" altLang="en-US" dirty="0" smtClean="0"/>
              <a:t>　を引用</a:t>
            </a:r>
            <a:r>
              <a:rPr lang="en-US" altLang="ja-JP" dirty="0" smtClean="0"/>
              <a:t/>
            </a:r>
            <a:br>
              <a:rPr lang="en-US" altLang="ja-JP" dirty="0" smtClean="0"/>
            </a:br>
            <a:r>
              <a:rPr lang="en-US" altLang="ja-JP" dirty="0" smtClean="0">
                <a:hlinkClick r:id="rId3"/>
              </a:rPr>
              <a:t>http://onlinelibrary.wiley.com/doi/10.1002/qj.828/abstract</a:t>
            </a:r>
            <a:endParaRPr lang="en-US" altLang="ja-JP" dirty="0" smtClean="0"/>
          </a:p>
          <a:p>
            <a:r>
              <a:rPr lang="ja-JP" altLang="en-US" dirty="0" smtClean="0"/>
              <a:t>公式サイト</a:t>
            </a:r>
            <a:endParaRPr lang="en-US" altLang="ja-JP" dirty="0" smtClean="0"/>
          </a:p>
          <a:p>
            <a:pPr lvl="1"/>
            <a:r>
              <a:rPr lang="en-US" altLang="ja-JP" dirty="0" smtClean="0">
                <a:hlinkClick r:id="rId4"/>
              </a:rPr>
              <a:t>http://www.ecmwf.int/research/era/do/get/era-interim</a:t>
            </a:r>
            <a:endParaRPr lang="en-US" altLang="ja-JP" dirty="0" smtClean="0"/>
          </a:p>
          <a:p>
            <a:r>
              <a:rPr lang="ja-JP" altLang="en-US" dirty="0" smtClean="0"/>
              <a:t>データ配布元</a:t>
            </a:r>
            <a:endParaRPr lang="en-US" altLang="ja-JP" dirty="0" smtClean="0"/>
          </a:p>
          <a:p>
            <a:pPr lvl="1"/>
            <a:r>
              <a:rPr lang="en-US" altLang="ja-JP" dirty="0" smtClean="0">
                <a:hlinkClick r:id="rId5"/>
              </a:rPr>
              <a:t>http://data-portal.ecmwf.int/data/d/interim/</a:t>
            </a:r>
            <a:endParaRPr lang="en-US" altLang="ja-JP" dirty="0" smtClean="0"/>
          </a:p>
          <a:p>
            <a:endParaRPr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NASA/MERRA</a:t>
            </a:r>
            <a:br>
              <a:rPr lang="en-US" altLang="ja-JP" dirty="0" smtClean="0"/>
            </a:br>
            <a:r>
              <a:rPr lang="en-US" altLang="ja-JP" sz="2200" dirty="0" smtClean="0"/>
              <a:t>MODERN ERA RETROSPECTIVE-ANALYSIS FOR RESEARCH AND APPLICATIONS</a:t>
            </a:r>
            <a:endParaRPr kumimoji="1" lang="ja-JP" altLang="en-US" dirty="0"/>
          </a:p>
        </p:txBody>
      </p:sp>
      <p:sp>
        <p:nvSpPr>
          <p:cNvPr id="3" name="コンテンツ プレースホルダ 2"/>
          <p:cNvSpPr>
            <a:spLocks noGrp="1"/>
          </p:cNvSpPr>
          <p:nvPr>
            <p:ph idx="1"/>
          </p:nvPr>
        </p:nvSpPr>
        <p:spPr>
          <a:xfrm>
            <a:off x="457200" y="1412776"/>
            <a:ext cx="8229600" cy="5445224"/>
          </a:xfrm>
        </p:spPr>
        <p:txBody>
          <a:bodyPr>
            <a:normAutofit fontScale="47500" lnSpcReduction="20000"/>
          </a:bodyPr>
          <a:lstStyle/>
          <a:p>
            <a:r>
              <a:rPr lang="ja-JP" altLang="en-US" dirty="0" smtClean="0"/>
              <a:t>期間</a:t>
            </a:r>
            <a:endParaRPr lang="en-US" altLang="ja-JP" dirty="0" smtClean="0"/>
          </a:p>
          <a:p>
            <a:pPr lvl="1"/>
            <a:r>
              <a:rPr lang="en-US" altLang="ja-JP" dirty="0" smtClean="0"/>
              <a:t>1979</a:t>
            </a:r>
            <a:r>
              <a:rPr lang="ja-JP" altLang="en-US" dirty="0" smtClean="0"/>
              <a:t>年</a:t>
            </a:r>
            <a:r>
              <a:rPr lang="en-US" altLang="ja-JP" dirty="0" smtClean="0"/>
              <a:t>1</a:t>
            </a:r>
            <a:r>
              <a:rPr lang="ja-JP" altLang="en-US" dirty="0" smtClean="0"/>
              <a:t>月から現在</a:t>
            </a:r>
            <a:endParaRPr lang="en-US" altLang="ja-JP" dirty="0" smtClean="0"/>
          </a:p>
          <a:p>
            <a:r>
              <a:rPr lang="ja-JP" altLang="en-US" dirty="0" smtClean="0"/>
              <a:t>モデル（大気モデル）</a:t>
            </a:r>
            <a:endParaRPr lang="en-US" altLang="ja-JP" dirty="0" smtClean="0"/>
          </a:p>
          <a:p>
            <a:pPr lvl="1"/>
            <a:r>
              <a:rPr lang="ja-JP" altLang="en-US" dirty="0" smtClean="0"/>
              <a:t>大気： 緯度</a:t>
            </a:r>
            <a:r>
              <a:rPr lang="en-US" altLang="ja-JP" dirty="0" smtClean="0"/>
              <a:t>2/3,</a:t>
            </a:r>
            <a:r>
              <a:rPr lang="ja-JP" altLang="en-US" dirty="0" smtClean="0"/>
              <a:t>経度</a:t>
            </a:r>
            <a:r>
              <a:rPr lang="en-US" altLang="ja-JP" dirty="0" smtClean="0"/>
              <a:t> 1/2</a:t>
            </a:r>
            <a:r>
              <a:rPr lang="ja-JP" altLang="en-US" dirty="0" smtClean="0"/>
              <a:t>度，鉛直層は</a:t>
            </a:r>
            <a:r>
              <a:rPr lang="en-US" altLang="ja-JP" dirty="0" smtClean="0"/>
              <a:t>σ-p </a:t>
            </a:r>
            <a:r>
              <a:rPr lang="ja-JP" altLang="en-US" dirty="0" smtClean="0"/>
              <a:t>ハイブリッドの</a:t>
            </a:r>
            <a:r>
              <a:rPr lang="en-US" altLang="ja-JP" dirty="0" smtClean="0"/>
              <a:t>72</a:t>
            </a:r>
            <a:r>
              <a:rPr lang="ja-JP" altLang="en-US" dirty="0" smtClean="0"/>
              <a:t>層で上端は</a:t>
            </a:r>
            <a:r>
              <a:rPr lang="en-US" altLang="ja-JP" dirty="0" smtClean="0"/>
              <a:t>0.01hPa</a:t>
            </a:r>
          </a:p>
          <a:p>
            <a:pPr lvl="1"/>
            <a:r>
              <a:rPr lang="ja-JP" altLang="en-US" dirty="0" smtClean="0"/>
              <a:t>陸面：</a:t>
            </a:r>
            <a:r>
              <a:rPr lang="en-US" altLang="ja-JP" dirty="0" smtClean="0"/>
              <a:t>GEOS-5 Catchment hydrology land surface </a:t>
            </a:r>
            <a:r>
              <a:rPr lang="en-US" altLang="ja-JP" dirty="0" smtClean="0"/>
              <a:t>model</a:t>
            </a:r>
          </a:p>
          <a:p>
            <a:pPr lvl="1"/>
            <a:r>
              <a:rPr lang="ja-JP" altLang="en-US" dirty="0" smtClean="0"/>
              <a:t>海面：</a:t>
            </a:r>
            <a:r>
              <a:rPr lang="en-US" altLang="ja-JP" dirty="0" smtClean="0"/>
              <a:t>Reynolds et al. (</a:t>
            </a:r>
            <a:r>
              <a:rPr lang="en-US" altLang="ja-JP" dirty="0" smtClean="0"/>
              <a:t>2002)</a:t>
            </a:r>
            <a:r>
              <a:rPr lang="ja-JP" altLang="en-US" dirty="0" smtClean="0"/>
              <a:t>による一週間平均，</a:t>
            </a:r>
            <a:r>
              <a:rPr lang="en-US" altLang="ja-JP" dirty="0" smtClean="0"/>
              <a:t>1</a:t>
            </a:r>
            <a:r>
              <a:rPr lang="ja-JP" altLang="en-US" dirty="0" smtClean="0"/>
              <a:t>度格子</a:t>
            </a:r>
            <a:endParaRPr lang="en-US" altLang="ja-JP" dirty="0" smtClean="0"/>
          </a:p>
          <a:p>
            <a:pPr lvl="1"/>
            <a:r>
              <a:rPr lang="ja-JP" altLang="en-US" dirty="0" smtClean="0"/>
              <a:t>データ同化： </a:t>
            </a:r>
            <a:r>
              <a:rPr lang="en-US" altLang="ja-JP" dirty="0" smtClean="0"/>
              <a:t>IAU</a:t>
            </a:r>
            <a:r>
              <a:rPr lang="ja-JP" altLang="en-US" dirty="0" smtClean="0"/>
              <a:t> （</a:t>
            </a:r>
            <a:r>
              <a:rPr lang="en-US" altLang="ja-JP" dirty="0" smtClean="0"/>
              <a:t>4D-Var</a:t>
            </a:r>
            <a:r>
              <a:rPr lang="ja-JP" altLang="en-US" dirty="0" smtClean="0"/>
              <a:t>よりも力学的な整合性は劣るが，計算量ははるかに少ない）</a:t>
            </a:r>
            <a:endParaRPr lang="en-US" altLang="ja-JP" dirty="0" smtClean="0"/>
          </a:p>
          <a:p>
            <a:r>
              <a:rPr lang="ja-JP" altLang="en-US" dirty="0" smtClean="0"/>
              <a:t>提供解像度</a:t>
            </a:r>
            <a:endParaRPr lang="en-US" altLang="ja-JP" dirty="0" smtClean="0"/>
          </a:p>
          <a:p>
            <a:pPr lvl="1"/>
            <a:r>
              <a:rPr lang="ja-JP" altLang="en-US" dirty="0" smtClean="0"/>
              <a:t>水平：</a:t>
            </a:r>
            <a:r>
              <a:rPr lang="en-US" altLang="ja-JP" dirty="0" smtClean="0"/>
              <a:t>0.5</a:t>
            </a:r>
            <a:r>
              <a:rPr lang="ja-JP" altLang="en-US" dirty="0" smtClean="0"/>
              <a:t>度，</a:t>
            </a:r>
            <a:r>
              <a:rPr lang="en-US" altLang="ja-JP" dirty="0" smtClean="0"/>
              <a:t>1.25</a:t>
            </a:r>
            <a:r>
              <a:rPr lang="ja-JP" altLang="en-US" dirty="0" smtClean="0"/>
              <a:t>度</a:t>
            </a:r>
            <a:endParaRPr lang="en-US" altLang="ja-JP" dirty="0" smtClean="0"/>
          </a:p>
          <a:p>
            <a:pPr lvl="1"/>
            <a:r>
              <a:rPr lang="ja-JP" altLang="en-US" dirty="0" smtClean="0"/>
              <a:t>鉛直：</a:t>
            </a:r>
            <a:r>
              <a:rPr lang="en-US" altLang="ja-JP" dirty="0" smtClean="0"/>
              <a:t>72 σ-p</a:t>
            </a:r>
            <a:r>
              <a:rPr lang="ja-JP" altLang="en-US" dirty="0" smtClean="0"/>
              <a:t>面 </a:t>
            </a:r>
            <a:r>
              <a:rPr lang="en-US" altLang="ja-JP" dirty="0" smtClean="0"/>
              <a:t>, 42  </a:t>
            </a:r>
            <a:r>
              <a:rPr lang="ja-JP" altLang="en-US" dirty="0" smtClean="0"/>
              <a:t>等圧面，</a:t>
            </a:r>
            <a:r>
              <a:rPr lang="en-US" altLang="ja-JP" dirty="0" smtClean="0"/>
              <a:t>2</a:t>
            </a:r>
            <a:r>
              <a:rPr lang="ja-JP" altLang="en-US" dirty="0" smtClean="0"/>
              <a:t>次元物理量</a:t>
            </a:r>
            <a:endParaRPr lang="en-US" altLang="ja-JP" dirty="0" smtClean="0"/>
          </a:p>
          <a:p>
            <a:pPr lvl="1"/>
            <a:r>
              <a:rPr lang="ja-JP" altLang="en-US" dirty="0" smtClean="0"/>
              <a:t>時間：月毎，</a:t>
            </a:r>
            <a:r>
              <a:rPr lang="en-US" altLang="ja-JP" dirty="0" smtClean="0"/>
              <a:t>6</a:t>
            </a:r>
            <a:r>
              <a:rPr lang="ja-JP" altLang="en-US" dirty="0" smtClean="0"/>
              <a:t>時間，</a:t>
            </a:r>
            <a:r>
              <a:rPr lang="en-US" altLang="ja-JP" dirty="0" smtClean="0"/>
              <a:t>3</a:t>
            </a:r>
            <a:r>
              <a:rPr lang="ja-JP" altLang="en-US" dirty="0" smtClean="0"/>
              <a:t>時間，</a:t>
            </a:r>
            <a:r>
              <a:rPr lang="en-US" altLang="ja-JP" dirty="0" smtClean="0"/>
              <a:t>1</a:t>
            </a:r>
            <a:r>
              <a:rPr lang="ja-JP" altLang="en-US" dirty="0" smtClean="0"/>
              <a:t>時間（</a:t>
            </a:r>
            <a:r>
              <a:rPr lang="en-US" altLang="ja-JP" dirty="0" smtClean="0"/>
              <a:t>2</a:t>
            </a:r>
            <a:r>
              <a:rPr lang="ja-JP" altLang="en-US" dirty="0" smtClean="0"/>
              <a:t>次元物理量のみ）</a:t>
            </a:r>
            <a:endParaRPr lang="en-US" altLang="ja-JP" dirty="0" smtClean="0"/>
          </a:p>
          <a:p>
            <a:r>
              <a:rPr lang="ja-JP" altLang="en-US" dirty="0" smtClean="0"/>
              <a:t>利用方法　</a:t>
            </a:r>
            <a:endParaRPr lang="en-US" altLang="ja-JP" dirty="0" smtClean="0"/>
          </a:p>
          <a:p>
            <a:pPr lvl="1"/>
            <a:r>
              <a:rPr lang="ja-JP" altLang="en-US" strike="sngStrike" dirty="0" smtClean="0"/>
              <a:t>“</a:t>
            </a:r>
            <a:r>
              <a:rPr lang="en-US" altLang="ja-JP" strike="sngStrike" dirty="0" smtClean="0"/>
              <a:t>please acknowledge the Global Modeling and Assimilation Office (GMAO) and the GES DISC for the dissemination of MERRA.</a:t>
            </a:r>
            <a:r>
              <a:rPr lang="ja-JP" altLang="en-US" strike="sngStrike" dirty="0" smtClean="0"/>
              <a:t>”とのこと．</a:t>
            </a:r>
            <a:r>
              <a:rPr lang="en-US" altLang="ja-JP" strike="sngStrike" dirty="0" smtClean="0"/>
              <a:t> </a:t>
            </a:r>
            <a:r>
              <a:rPr lang="ja-JP" altLang="en-US" dirty="0" smtClean="0"/>
              <a:t>下記文献を引用する形式に変更？（</a:t>
            </a:r>
            <a:r>
              <a:rPr lang="en-US" altLang="ja-JP" dirty="0" smtClean="0"/>
              <a:t>2012</a:t>
            </a:r>
            <a:r>
              <a:rPr lang="ja-JP" altLang="en-US" dirty="0" smtClean="0"/>
              <a:t>年</a:t>
            </a:r>
            <a:r>
              <a:rPr lang="en-US" altLang="ja-JP" dirty="0" smtClean="0"/>
              <a:t>7</a:t>
            </a:r>
            <a:r>
              <a:rPr lang="ja-JP" altLang="en-US" dirty="0" smtClean="0"/>
              <a:t>月</a:t>
            </a:r>
            <a:r>
              <a:rPr lang="en-US" altLang="ja-JP" dirty="0" smtClean="0"/>
              <a:t>17</a:t>
            </a:r>
            <a:r>
              <a:rPr lang="ja-JP" altLang="en-US" dirty="0" smtClean="0"/>
              <a:t>日追記）</a:t>
            </a:r>
            <a:endParaRPr lang="en-US" altLang="ja-JP" dirty="0" smtClean="0"/>
          </a:p>
          <a:p>
            <a:r>
              <a:rPr lang="ja-JP" altLang="en-US" dirty="0" smtClean="0"/>
              <a:t>公式サイト</a:t>
            </a:r>
            <a:endParaRPr lang="en-US" altLang="ja-JP" dirty="0" smtClean="0"/>
          </a:p>
          <a:p>
            <a:pPr lvl="1"/>
            <a:r>
              <a:rPr lang="en-US" altLang="ja-JP" dirty="0" smtClean="0">
                <a:hlinkClick r:id="rId3"/>
              </a:rPr>
              <a:t>http://gmao.gsfc.nasa.gov/research/merra/</a:t>
            </a:r>
            <a:endParaRPr lang="en-US" altLang="ja-JP" dirty="0" smtClean="0"/>
          </a:p>
          <a:p>
            <a:r>
              <a:rPr lang="ja-JP" altLang="en-US" dirty="0" smtClean="0"/>
              <a:t>参考</a:t>
            </a:r>
            <a:r>
              <a:rPr lang="ja-JP" altLang="en-US" dirty="0" smtClean="0"/>
              <a:t>文献</a:t>
            </a:r>
            <a:endParaRPr lang="en-US" altLang="ja-JP" dirty="0" smtClean="0"/>
          </a:p>
          <a:p>
            <a:pPr lvl="1"/>
            <a:r>
              <a:rPr lang="en-US" altLang="ja-JP" dirty="0" err="1" smtClean="0"/>
              <a:t>Rienecker</a:t>
            </a:r>
            <a:r>
              <a:rPr lang="en-US" altLang="ja-JP" dirty="0" smtClean="0"/>
              <a:t>, Michele M., and Coauthors, 2011: MERRA: NASA’s Modern-Era Retrospective Analysis for Research and Applications. J. Climate, 24, 3624–3648</a:t>
            </a:r>
            <a:r>
              <a:rPr lang="en-US" altLang="ja-JP" dirty="0" smtClean="0"/>
              <a:t>.</a:t>
            </a:r>
            <a:r>
              <a:rPr lang="ja-JP" altLang="en-US" dirty="0" smtClean="0"/>
              <a:t> </a:t>
            </a:r>
            <a:r>
              <a:rPr lang="en-US" altLang="ja-JP" dirty="0" smtClean="0">
                <a:hlinkClick r:id="rId4"/>
              </a:rPr>
              <a:t>http</a:t>
            </a:r>
            <a:r>
              <a:rPr lang="en-US" altLang="ja-JP" dirty="0" smtClean="0">
                <a:hlinkClick r:id="rId4"/>
              </a:rPr>
              <a:t>://</a:t>
            </a:r>
            <a:r>
              <a:rPr lang="en-US" altLang="ja-JP" dirty="0" smtClean="0">
                <a:hlinkClick r:id="rId4"/>
              </a:rPr>
              <a:t>journals.ametsoc.org/doi/abs/10.1175/jcli-d-11-00015.1</a:t>
            </a:r>
            <a:endParaRPr lang="en-US" altLang="ja-JP" dirty="0" smtClean="0"/>
          </a:p>
          <a:p>
            <a:r>
              <a:rPr lang="ja-JP" altLang="en-US" dirty="0" smtClean="0"/>
              <a:t>データ配布元</a:t>
            </a:r>
            <a:endParaRPr lang="en-US" altLang="ja-JP" dirty="0" smtClean="0"/>
          </a:p>
          <a:p>
            <a:pPr lvl="1"/>
            <a:r>
              <a:rPr lang="en-US" altLang="ja-JP" dirty="0" smtClean="0">
                <a:hlinkClick r:id="rId5"/>
              </a:rPr>
              <a:t>http://cookbooks.opengrads.org/index.php?title=Recipe-014:_Accessing_MERRA_data_on_FTP/OPeNDAP_with_GrADS</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NCEP/CFSR</a:t>
            </a:r>
            <a:br>
              <a:rPr kumimoji="1" lang="en-US" altLang="ja-JP" dirty="0" smtClean="0"/>
            </a:br>
            <a:r>
              <a:rPr lang="en-US" altLang="ja-JP" sz="3100" dirty="0" smtClean="0"/>
              <a:t>NCEP Climate Forecast System Reanalysis</a:t>
            </a:r>
            <a:endParaRPr kumimoji="1" lang="ja-JP" altLang="en-US" dirty="0"/>
          </a:p>
        </p:txBody>
      </p:sp>
      <p:sp>
        <p:nvSpPr>
          <p:cNvPr id="3" name="コンテンツ プレースホルダ 2"/>
          <p:cNvSpPr>
            <a:spLocks noGrp="1"/>
          </p:cNvSpPr>
          <p:nvPr>
            <p:ph idx="1"/>
          </p:nvPr>
        </p:nvSpPr>
        <p:spPr>
          <a:xfrm>
            <a:off x="457200" y="1484784"/>
            <a:ext cx="8229600" cy="5256584"/>
          </a:xfrm>
        </p:spPr>
        <p:txBody>
          <a:bodyPr>
            <a:normAutofit fontScale="47500" lnSpcReduction="20000"/>
          </a:bodyPr>
          <a:lstStyle/>
          <a:p>
            <a:r>
              <a:rPr lang="ja-JP" altLang="en-US" dirty="0" smtClean="0"/>
              <a:t>期間：</a:t>
            </a:r>
            <a:r>
              <a:rPr lang="en-US" altLang="ja-JP" dirty="0" smtClean="0"/>
              <a:t>197901</a:t>
            </a:r>
            <a:r>
              <a:rPr lang="ja-JP" altLang="en-US" dirty="0" smtClean="0"/>
              <a:t>～現在</a:t>
            </a:r>
            <a:endParaRPr lang="en-US" altLang="ja-JP" dirty="0" smtClean="0"/>
          </a:p>
          <a:p>
            <a:r>
              <a:rPr lang="ja-JP" altLang="en-US" dirty="0" smtClean="0"/>
              <a:t>モデル（大気海洋結合モデル）</a:t>
            </a:r>
            <a:endParaRPr lang="en-US" altLang="ja-JP" dirty="0" smtClean="0"/>
          </a:p>
          <a:p>
            <a:pPr lvl="1"/>
            <a:r>
              <a:rPr lang="ja-JP" altLang="en-US" dirty="0" smtClean="0"/>
              <a:t>大気：</a:t>
            </a:r>
            <a:r>
              <a:rPr lang="en-US" altLang="ja-JP" dirty="0" smtClean="0"/>
              <a:t> GFS, T382L64</a:t>
            </a:r>
            <a:r>
              <a:rPr lang="ja-JP" altLang="en-US" dirty="0" err="1" smtClean="0"/>
              <a:t>，</a:t>
            </a:r>
            <a:r>
              <a:rPr lang="ja-JP" altLang="en-US" dirty="0" smtClean="0"/>
              <a:t>　水平約</a:t>
            </a:r>
            <a:r>
              <a:rPr lang="en-US" altLang="ja-JP" dirty="0" smtClean="0"/>
              <a:t>38</a:t>
            </a:r>
            <a:r>
              <a:rPr lang="ja-JP" altLang="en-US" dirty="0" smtClean="0"/>
              <a:t> </a:t>
            </a:r>
            <a:r>
              <a:rPr lang="en-US" altLang="ja-JP" dirty="0" smtClean="0"/>
              <a:t>km</a:t>
            </a:r>
            <a:r>
              <a:rPr lang="ja-JP" altLang="en-US" dirty="0" err="1" smtClean="0"/>
              <a:t>，</a:t>
            </a:r>
            <a:r>
              <a:rPr lang="ja-JP" altLang="en-US" dirty="0" smtClean="0"/>
              <a:t>鉛直層は</a:t>
            </a:r>
            <a:r>
              <a:rPr lang="en-US" altLang="ja-JP" dirty="0" smtClean="0"/>
              <a:t>σ-p </a:t>
            </a:r>
            <a:r>
              <a:rPr lang="ja-JP" altLang="en-US" dirty="0" smtClean="0"/>
              <a:t>ハイブリッドで上端は </a:t>
            </a:r>
            <a:r>
              <a:rPr lang="en-US" altLang="ja-JP" dirty="0" smtClean="0"/>
              <a:t>0.266hPa</a:t>
            </a:r>
          </a:p>
          <a:p>
            <a:pPr lvl="1"/>
            <a:r>
              <a:rPr lang="ja-JP" altLang="en-US" dirty="0" smtClean="0"/>
              <a:t>海洋： </a:t>
            </a:r>
            <a:r>
              <a:rPr lang="en-US" altLang="ja-JP" dirty="0" smtClean="0"/>
              <a:t>MOM4</a:t>
            </a:r>
            <a:r>
              <a:rPr lang="ja-JP" altLang="en-US" dirty="0" err="1" smtClean="0"/>
              <a:t>，</a:t>
            </a:r>
            <a:r>
              <a:rPr lang="en-US" altLang="ja-JP" dirty="0" smtClean="0"/>
              <a:t> </a:t>
            </a:r>
            <a:r>
              <a:rPr lang="ja-JP" altLang="en-US" dirty="0" smtClean="0"/>
              <a:t>赤道付近で</a:t>
            </a:r>
            <a:r>
              <a:rPr lang="en-US" altLang="ja-JP" dirty="0" smtClean="0"/>
              <a:t>0.25</a:t>
            </a:r>
            <a:r>
              <a:rPr lang="ja-JP" altLang="en-US" dirty="0" smtClean="0"/>
              <a:t>度，それ以外は</a:t>
            </a:r>
            <a:r>
              <a:rPr lang="en-US" altLang="ja-JP" dirty="0" smtClean="0"/>
              <a:t>0.5</a:t>
            </a:r>
            <a:r>
              <a:rPr lang="ja-JP" altLang="en-US" dirty="0" smtClean="0"/>
              <a:t>度，</a:t>
            </a:r>
            <a:r>
              <a:rPr lang="en-US" altLang="ja-JP" dirty="0" smtClean="0"/>
              <a:t>40</a:t>
            </a:r>
            <a:r>
              <a:rPr lang="ja-JP" altLang="en-US" dirty="0" smtClean="0"/>
              <a:t>層，最深層は</a:t>
            </a:r>
            <a:r>
              <a:rPr lang="en-US" altLang="ja-JP" dirty="0" smtClean="0"/>
              <a:t>4737</a:t>
            </a:r>
            <a:r>
              <a:rPr lang="ja-JP" altLang="en-US" dirty="0" smtClean="0"/>
              <a:t> </a:t>
            </a:r>
            <a:r>
              <a:rPr lang="en-US" altLang="ja-JP" dirty="0" smtClean="0"/>
              <a:t>m</a:t>
            </a:r>
          </a:p>
          <a:p>
            <a:pPr lvl="1"/>
            <a:r>
              <a:rPr lang="ja-JP" altLang="en-US" dirty="0" smtClean="0"/>
              <a:t>陸面： </a:t>
            </a:r>
            <a:r>
              <a:rPr lang="en-US" altLang="ja-JP" dirty="0" smtClean="0"/>
              <a:t>Noah</a:t>
            </a:r>
          </a:p>
          <a:p>
            <a:pPr lvl="1"/>
            <a:r>
              <a:rPr lang="ja-JP" altLang="en-US" dirty="0" smtClean="0"/>
              <a:t>データ同化</a:t>
            </a:r>
            <a:endParaRPr lang="en-US" altLang="ja-JP" dirty="0" smtClean="0"/>
          </a:p>
          <a:p>
            <a:pPr lvl="2"/>
            <a:r>
              <a:rPr lang="ja-JP" altLang="en-US" dirty="0" smtClean="0"/>
              <a:t>大気</a:t>
            </a:r>
            <a:r>
              <a:rPr lang="en-US" altLang="ja-JP" dirty="0" smtClean="0"/>
              <a:t>: GSI, T382L64, 6</a:t>
            </a:r>
            <a:r>
              <a:rPr lang="ja-JP" altLang="en-US" dirty="0" smtClean="0"/>
              <a:t>時間毎</a:t>
            </a:r>
            <a:endParaRPr lang="en-US" altLang="ja-JP" dirty="0" smtClean="0"/>
          </a:p>
          <a:p>
            <a:pPr lvl="2"/>
            <a:r>
              <a:rPr lang="ja-JP" altLang="en-US" dirty="0" smtClean="0"/>
              <a:t>海洋</a:t>
            </a:r>
            <a:r>
              <a:rPr lang="en-US" altLang="ja-JP" dirty="0" smtClean="0"/>
              <a:t>:</a:t>
            </a:r>
            <a:r>
              <a:rPr lang="ja-JP" altLang="en-US" dirty="0" smtClean="0"/>
              <a:t> </a:t>
            </a:r>
            <a:r>
              <a:rPr lang="en-US" altLang="ja-JP" dirty="0" smtClean="0"/>
              <a:t>GODAS with MOM4, 6</a:t>
            </a:r>
            <a:r>
              <a:rPr lang="ja-JP" altLang="en-US" dirty="0" smtClean="0"/>
              <a:t>時間毎</a:t>
            </a:r>
            <a:endParaRPr lang="en-US" altLang="ja-JP" dirty="0" smtClean="0"/>
          </a:p>
          <a:p>
            <a:pPr lvl="2"/>
            <a:r>
              <a:rPr lang="ja-JP" altLang="en-US" dirty="0" smtClean="0"/>
              <a:t>陸面</a:t>
            </a:r>
            <a:r>
              <a:rPr lang="en-US" altLang="ja-JP" dirty="0" smtClean="0"/>
              <a:t>: GLADS, 24</a:t>
            </a:r>
            <a:r>
              <a:rPr lang="ja-JP" altLang="en-US" dirty="0" smtClean="0"/>
              <a:t>時間</a:t>
            </a:r>
            <a:r>
              <a:rPr lang="ja-JP" altLang="en-US" dirty="0" smtClean="0"/>
              <a:t>毎</a:t>
            </a:r>
            <a:endParaRPr lang="en-US" altLang="ja-JP" dirty="0" smtClean="0"/>
          </a:p>
          <a:p>
            <a:r>
              <a:rPr lang="ja-JP" altLang="en-US" dirty="0" smtClean="0"/>
              <a:t>その他の特筆されている事項</a:t>
            </a:r>
            <a:endParaRPr lang="en-US" altLang="ja-JP" dirty="0" smtClean="0"/>
          </a:p>
          <a:p>
            <a:pPr lvl="1"/>
            <a:r>
              <a:rPr lang="en-US" altLang="ja-JP" dirty="0" smtClean="0"/>
              <a:t>CO2</a:t>
            </a:r>
            <a:r>
              <a:rPr lang="ja-JP" altLang="en-US" dirty="0" err="1" smtClean="0"/>
              <a:t>，</a:t>
            </a:r>
            <a:r>
              <a:rPr lang="ja-JP" altLang="en-US" dirty="0" smtClean="0"/>
              <a:t>エアロゾル，トレースガス，太陽放射の変動を考慮</a:t>
            </a:r>
            <a:endParaRPr lang="en-US" altLang="ja-JP" dirty="0" smtClean="0"/>
          </a:p>
          <a:p>
            <a:r>
              <a:rPr kumimoji="1" lang="ja-JP" altLang="en-US" dirty="0" smtClean="0"/>
              <a:t>提供解像度　</a:t>
            </a:r>
            <a:endParaRPr kumimoji="1" lang="en-US" altLang="ja-JP" dirty="0" smtClean="0"/>
          </a:p>
          <a:p>
            <a:pPr lvl="1"/>
            <a:r>
              <a:rPr lang="ja-JP" altLang="en-US" dirty="0" smtClean="0"/>
              <a:t>水平：</a:t>
            </a:r>
            <a:r>
              <a:rPr kumimoji="1" lang="en-US" altLang="ja-JP" dirty="0" smtClean="0"/>
              <a:t>0.3</a:t>
            </a:r>
            <a:r>
              <a:rPr kumimoji="1" lang="ja-JP" altLang="en-US" dirty="0" smtClean="0"/>
              <a:t>度（表面のみ），</a:t>
            </a:r>
            <a:r>
              <a:rPr kumimoji="1" lang="en-US" altLang="ja-JP" dirty="0" smtClean="0"/>
              <a:t>0.5</a:t>
            </a:r>
            <a:r>
              <a:rPr kumimoji="1" lang="ja-JP" altLang="en-US" dirty="0" smtClean="0"/>
              <a:t>度</a:t>
            </a:r>
            <a:endParaRPr kumimoji="1" lang="en-US" altLang="ja-JP" dirty="0" smtClean="0"/>
          </a:p>
          <a:p>
            <a:pPr lvl="1"/>
            <a:r>
              <a:rPr lang="ja-JP" altLang="en-US" dirty="0" smtClean="0"/>
              <a:t>鉛直：</a:t>
            </a:r>
            <a:r>
              <a:rPr kumimoji="1" lang="en-US" altLang="ja-JP" dirty="0" smtClean="0"/>
              <a:t>37 </a:t>
            </a:r>
            <a:r>
              <a:rPr lang="ja-JP" altLang="en-US" dirty="0" smtClean="0"/>
              <a:t>等圧面，</a:t>
            </a:r>
            <a:r>
              <a:rPr lang="en-US" altLang="ja-JP" dirty="0" smtClean="0"/>
              <a:t>16 </a:t>
            </a:r>
            <a:r>
              <a:rPr lang="ja-JP" altLang="en-US" dirty="0" smtClean="0"/>
              <a:t>等温位面，</a:t>
            </a:r>
            <a:r>
              <a:rPr lang="en-US" altLang="ja-JP" dirty="0" smtClean="0"/>
              <a:t> 2</a:t>
            </a:r>
            <a:r>
              <a:rPr lang="ja-JP" altLang="en-US" dirty="0" smtClean="0"/>
              <a:t>次元物理量，他</a:t>
            </a:r>
            <a:endParaRPr lang="en-US" altLang="ja-JP" dirty="0" smtClean="0"/>
          </a:p>
          <a:p>
            <a:pPr lvl="1"/>
            <a:r>
              <a:rPr kumimoji="1" lang="ja-JP" altLang="en-US" dirty="0" smtClean="0"/>
              <a:t>時間：月毎</a:t>
            </a:r>
            <a:r>
              <a:rPr lang="ja-JP" altLang="en-US" dirty="0" smtClean="0"/>
              <a:t>，</a:t>
            </a:r>
            <a:r>
              <a:rPr kumimoji="1" lang="en-US" altLang="ja-JP" dirty="0" smtClean="0"/>
              <a:t>6</a:t>
            </a:r>
            <a:r>
              <a:rPr kumimoji="1" lang="ja-JP" altLang="en-US" dirty="0" smtClean="0"/>
              <a:t>時間，</a:t>
            </a:r>
            <a:r>
              <a:rPr lang="en-US" altLang="ja-JP" dirty="0" smtClean="0"/>
              <a:t>1</a:t>
            </a:r>
            <a:r>
              <a:rPr kumimoji="1" lang="ja-JP" altLang="en-US" dirty="0" smtClean="0"/>
              <a:t>時間（鉛直層数は</a:t>
            </a:r>
            <a:r>
              <a:rPr kumimoji="1" lang="en-US" altLang="ja-JP" dirty="0" smtClean="0"/>
              <a:t>1</a:t>
            </a:r>
            <a:r>
              <a:rPr kumimoji="1" lang="ja-JP" altLang="en-US" dirty="0" smtClean="0"/>
              <a:t>～</a:t>
            </a:r>
            <a:r>
              <a:rPr kumimoji="1" lang="en-US" altLang="ja-JP" dirty="0" smtClean="0"/>
              <a:t>7</a:t>
            </a:r>
            <a:r>
              <a:rPr kumimoji="1" lang="ja-JP" altLang="en-US" dirty="0" smtClean="0"/>
              <a:t>に間引きされて</a:t>
            </a:r>
            <a:r>
              <a:rPr lang="ja-JP" altLang="en-US" dirty="0" smtClean="0"/>
              <a:t>おり，変数もごく一部</a:t>
            </a:r>
            <a:r>
              <a:rPr kumimoji="1" lang="ja-JP" altLang="en-US" dirty="0" smtClean="0"/>
              <a:t>）</a:t>
            </a:r>
            <a:endParaRPr kumimoji="1" lang="en-US" altLang="ja-JP" dirty="0" smtClean="0"/>
          </a:p>
          <a:p>
            <a:r>
              <a:rPr lang="ja-JP" altLang="en-US" dirty="0" smtClean="0"/>
              <a:t>利用方法</a:t>
            </a:r>
            <a:endParaRPr lang="en-US" altLang="ja-JP" dirty="0" smtClean="0"/>
          </a:p>
          <a:p>
            <a:pPr lvl="1"/>
            <a:r>
              <a:rPr lang="en-US" altLang="ja-JP" dirty="0" err="1" smtClean="0"/>
              <a:t>Saha</a:t>
            </a:r>
            <a:r>
              <a:rPr lang="en-US" altLang="ja-JP" dirty="0" smtClean="0"/>
              <a:t>, </a:t>
            </a:r>
            <a:r>
              <a:rPr lang="en-US" altLang="ja-JP" dirty="0" err="1" smtClean="0"/>
              <a:t>Suranjana</a:t>
            </a:r>
            <a:r>
              <a:rPr lang="en-US" altLang="ja-JP" dirty="0" smtClean="0"/>
              <a:t>, and Coauthors, 2010: The NCEP Climate Forecast System Reanalysis. </a:t>
            </a:r>
            <a:r>
              <a:rPr lang="en-US" altLang="ja-JP" i="1" dirty="0" smtClean="0"/>
              <a:t>Bull. Amer. Meteor. Soc.</a:t>
            </a:r>
            <a:r>
              <a:rPr lang="en-US" altLang="ja-JP" dirty="0" smtClean="0"/>
              <a:t>, </a:t>
            </a:r>
            <a:r>
              <a:rPr lang="en-US" altLang="ja-JP" b="1" dirty="0" smtClean="0"/>
              <a:t>91</a:t>
            </a:r>
            <a:r>
              <a:rPr lang="en-US" altLang="ja-JP" dirty="0" smtClean="0"/>
              <a:t>, 1015–1057.</a:t>
            </a:r>
            <a:r>
              <a:rPr lang="ja-JP" altLang="en-US" dirty="0" smtClean="0"/>
              <a:t>　</a:t>
            </a:r>
            <a:r>
              <a:rPr lang="en-US" altLang="ja-JP" dirty="0" err="1" smtClean="0"/>
              <a:t>doi</a:t>
            </a:r>
            <a:r>
              <a:rPr lang="en-US" altLang="ja-JP" dirty="0" smtClean="0"/>
              <a:t>: 10.1175/2010BAMS3001.1 </a:t>
            </a:r>
            <a:r>
              <a:rPr lang="ja-JP" altLang="en-US" dirty="0" smtClean="0"/>
              <a:t>　</a:t>
            </a:r>
            <a:r>
              <a:rPr lang="en-US" altLang="ja-JP" dirty="0" smtClean="0"/>
              <a:t> </a:t>
            </a:r>
            <a:r>
              <a:rPr lang="ja-JP" altLang="en-US" dirty="0" smtClean="0"/>
              <a:t>を引用</a:t>
            </a:r>
            <a:r>
              <a:rPr lang="en-US" altLang="ja-JP" dirty="0" smtClean="0">
                <a:hlinkClick r:id="rId3"/>
              </a:rPr>
              <a:t>http://journals.ametsoc.org/doi/abs/10.1175/2010BAMS3001.1</a:t>
            </a:r>
            <a:endParaRPr lang="en-US" altLang="ja-JP" dirty="0" smtClean="0"/>
          </a:p>
          <a:p>
            <a:r>
              <a:rPr lang="ja-JP" altLang="en-US" dirty="0" smtClean="0"/>
              <a:t>公式サイト</a:t>
            </a:r>
            <a:endParaRPr lang="en-US" altLang="ja-JP" dirty="0" smtClean="0"/>
          </a:p>
          <a:p>
            <a:pPr lvl="1"/>
            <a:r>
              <a:rPr lang="en-US" altLang="ja-JP" dirty="0" smtClean="0">
                <a:hlinkClick r:id="rId4"/>
              </a:rPr>
              <a:t>http://cfs.ncep.noaa.gov/cfsr/</a:t>
            </a:r>
            <a:endParaRPr lang="en-US" altLang="ja-JP" dirty="0" smtClean="0"/>
          </a:p>
          <a:p>
            <a:r>
              <a:rPr lang="ja-JP" altLang="en-US" dirty="0" smtClean="0"/>
              <a:t>データ配布</a:t>
            </a:r>
            <a:endParaRPr lang="en-US" altLang="ja-JP" dirty="0" smtClean="0"/>
          </a:p>
          <a:p>
            <a:pPr lvl="1"/>
            <a:r>
              <a:rPr lang="en-US" altLang="ja-JP" dirty="0" smtClean="0">
                <a:hlinkClick r:id="rId5"/>
              </a:rPr>
              <a:t>http://nomads.ncdc.noaa.gov/data.php?name=access#cfsr</a:t>
            </a:r>
            <a:endParaRPr lang="en-US" altLang="ja-JP" dirty="0" smtClean="0"/>
          </a:p>
          <a:p>
            <a:pPr lvl="1"/>
            <a:r>
              <a:rPr lang="en-US" altLang="ja-JP" dirty="0" smtClean="0">
                <a:hlinkClick r:id="rId6"/>
              </a:rPr>
              <a:t>http://dss.ucar.edu/pub/cfsr.html</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JRA-55</a:t>
            </a:r>
            <a:endParaRPr kumimoji="1" lang="ja-JP" altLang="en-US" dirty="0"/>
          </a:p>
        </p:txBody>
      </p:sp>
      <p:sp>
        <p:nvSpPr>
          <p:cNvPr id="3" name="コンテンツ プレースホルダ 2"/>
          <p:cNvSpPr>
            <a:spLocks noGrp="1"/>
          </p:cNvSpPr>
          <p:nvPr>
            <p:ph idx="1"/>
          </p:nvPr>
        </p:nvSpPr>
        <p:spPr/>
        <p:txBody>
          <a:bodyPr>
            <a:normAutofit fontScale="55000" lnSpcReduction="20000"/>
          </a:bodyPr>
          <a:lstStyle/>
          <a:p>
            <a:r>
              <a:rPr lang="ja-JP" altLang="en-US" dirty="0" smtClean="0"/>
              <a:t>期間</a:t>
            </a:r>
            <a:endParaRPr lang="en-US" altLang="ja-JP" dirty="0" smtClean="0"/>
          </a:p>
          <a:p>
            <a:pPr lvl="1"/>
            <a:r>
              <a:rPr lang="en-US" altLang="ja-JP" dirty="0" smtClean="0"/>
              <a:t>195801-201231?</a:t>
            </a:r>
            <a:r>
              <a:rPr lang="ja-JP" altLang="en-US" dirty="0" smtClean="0"/>
              <a:t>　</a:t>
            </a:r>
            <a:endParaRPr lang="en-US" altLang="ja-JP" dirty="0" smtClean="0"/>
          </a:p>
          <a:p>
            <a:r>
              <a:rPr kumimoji="1" lang="ja-JP" altLang="en-US" dirty="0" smtClean="0"/>
              <a:t>モデル　（大気モデル）</a:t>
            </a:r>
            <a:endParaRPr kumimoji="1" lang="en-US" altLang="ja-JP" dirty="0" smtClean="0"/>
          </a:p>
          <a:p>
            <a:pPr lvl="1"/>
            <a:r>
              <a:rPr kumimoji="1" lang="ja-JP" altLang="en-US" dirty="0" smtClean="0"/>
              <a:t>大気：</a:t>
            </a:r>
            <a:r>
              <a:rPr kumimoji="1" lang="en-US" altLang="ja-JP" dirty="0" smtClean="0"/>
              <a:t>TL319L60</a:t>
            </a:r>
          </a:p>
          <a:p>
            <a:pPr lvl="1"/>
            <a:r>
              <a:rPr lang="ja-JP" altLang="en-US" dirty="0" smtClean="0"/>
              <a:t>データ同化：</a:t>
            </a:r>
            <a:r>
              <a:rPr lang="en-US" altLang="ja-JP" dirty="0" smtClean="0"/>
              <a:t>4D-Var</a:t>
            </a:r>
          </a:p>
          <a:p>
            <a:r>
              <a:rPr lang="ja-JP" altLang="en-US" dirty="0" smtClean="0"/>
              <a:t>その他特筆されている事項</a:t>
            </a:r>
            <a:endParaRPr lang="en-US" altLang="ja-JP" dirty="0" smtClean="0"/>
          </a:p>
          <a:p>
            <a:pPr lvl="1"/>
            <a:r>
              <a:rPr kumimoji="1" lang="en-US" altLang="ja-JP" dirty="0" smtClean="0"/>
              <a:t>5</a:t>
            </a:r>
            <a:r>
              <a:rPr kumimoji="1" lang="ja-JP" altLang="en-US" dirty="0" smtClean="0"/>
              <a:t>種類の温室効果ガス濃度トレンド</a:t>
            </a:r>
            <a:r>
              <a:rPr lang="ja-JP" altLang="en-US" dirty="0" smtClean="0"/>
              <a:t>を考慮</a:t>
            </a:r>
            <a:r>
              <a:rPr kumimoji="1" lang="en-US" altLang="ja-JP" dirty="0" smtClean="0"/>
              <a:t>(JRA-25</a:t>
            </a:r>
            <a:r>
              <a:rPr kumimoji="1" lang="ja-JP" altLang="en-US" dirty="0" smtClean="0"/>
              <a:t>では</a:t>
            </a:r>
            <a:r>
              <a:rPr kumimoji="1" lang="en-US" altLang="ja-JP" dirty="0" smtClean="0"/>
              <a:t>CO2</a:t>
            </a:r>
            <a:r>
              <a:rPr kumimoji="1" lang="ja-JP" altLang="en-US" dirty="0" smtClean="0"/>
              <a:t>のみ一定値</a:t>
            </a:r>
            <a:r>
              <a:rPr kumimoji="1" lang="en-US" altLang="ja-JP" dirty="0" smtClean="0"/>
              <a:t>)</a:t>
            </a:r>
          </a:p>
          <a:p>
            <a:r>
              <a:rPr kumimoji="1" lang="ja-JP" altLang="en-US" dirty="0" smtClean="0"/>
              <a:t>提供解像度</a:t>
            </a:r>
            <a:endParaRPr kumimoji="1" lang="en-US" altLang="ja-JP" dirty="0" smtClean="0"/>
          </a:p>
          <a:p>
            <a:pPr lvl="1"/>
            <a:r>
              <a:rPr lang="ja-JP" altLang="en-US" dirty="0" smtClean="0"/>
              <a:t>不明</a:t>
            </a:r>
            <a:endParaRPr kumimoji="1" lang="en-US" altLang="ja-JP" dirty="0" smtClean="0"/>
          </a:p>
          <a:p>
            <a:r>
              <a:rPr lang="ja-JP" altLang="en-US" dirty="0" smtClean="0"/>
              <a:t>利用方法</a:t>
            </a:r>
            <a:endParaRPr lang="en-US" altLang="ja-JP" dirty="0" smtClean="0"/>
          </a:p>
          <a:p>
            <a:pPr lvl="1"/>
            <a:r>
              <a:rPr lang="ja-JP" altLang="en-US" dirty="0" smtClean="0"/>
              <a:t>不明</a:t>
            </a:r>
            <a:endParaRPr lang="en-US" altLang="ja-JP" dirty="0" smtClean="0"/>
          </a:p>
          <a:p>
            <a:r>
              <a:rPr lang="ja-JP" altLang="en-US" dirty="0" smtClean="0"/>
              <a:t>公式サイト</a:t>
            </a:r>
            <a:endParaRPr lang="en-US" altLang="ja-JP" dirty="0" smtClean="0"/>
          </a:p>
          <a:p>
            <a:pPr lvl="1"/>
            <a:r>
              <a:rPr lang="ja-JP" altLang="en-US" dirty="0" smtClean="0"/>
              <a:t>なし</a:t>
            </a:r>
            <a:endParaRPr lang="en-US" altLang="ja-JP" dirty="0" smtClean="0"/>
          </a:p>
          <a:p>
            <a:r>
              <a:rPr lang="ja-JP" altLang="en-US" dirty="0" smtClean="0"/>
              <a:t>参考文献</a:t>
            </a:r>
            <a:endParaRPr lang="en-US" altLang="ja-JP" dirty="0" smtClean="0">
              <a:hlinkClick r:id="rId3"/>
            </a:endParaRPr>
          </a:p>
          <a:p>
            <a:pPr lvl="1"/>
            <a:r>
              <a:rPr lang="en-US" altLang="ja-JP" dirty="0" smtClean="0">
                <a:hlinkClick r:id="rId3"/>
              </a:rPr>
              <a:t>http://ci.nii.ac.jp/naid/110007626821</a:t>
            </a:r>
            <a:endParaRPr lang="en-US" altLang="ja-JP" dirty="0" smtClean="0"/>
          </a:p>
          <a:p>
            <a:pPr lvl="1"/>
            <a:r>
              <a:rPr lang="en-US" altLang="ja-JP" dirty="0" smtClean="0">
                <a:hlinkClick r:id="rId4"/>
              </a:rPr>
              <a:t>http://www.wmo.int/pages/prog/gcos/aopcXVI/12.2_JRA-55.pdf</a:t>
            </a:r>
            <a:endParaRPr lang="en-US" altLang="ja-JP" dirty="0" smtClean="0"/>
          </a:p>
          <a:p>
            <a:r>
              <a:rPr kumimoji="1" lang="ja-JP" altLang="en-US" dirty="0" smtClean="0"/>
              <a:t>データ配布元</a:t>
            </a:r>
            <a:endParaRPr kumimoji="1" lang="en-US" altLang="ja-JP" dirty="0" smtClean="0"/>
          </a:p>
          <a:p>
            <a:pPr lvl="1"/>
            <a:r>
              <a:rPr lang="ja-JP" altLang="en-US" dirty="0" smtClean="0"/>
              <a:t>不明</a:t>
            </a:r>
            <a:endParaRPr kumimoji="1" lang="ja-JP" altLang="en-US" dirty="0"/>
          </a:p>
        </p:txBody>
      </p:sp>
      <p:sp>
        <p:nvSpPr>
          <p:cNvPr id="4" name="テキスト ボックス 3"/>
          <p:cNvSpPr txBox="1"/>
          <p:nvPr/>
        </p:nvSpPr>
        <p:spPr>
          <a:xfrm>
            <a:off x="6444208" y="260648"/>
            <a:ext cx="2304256" cy="400110"/>
          </a:xfrm>
          <a:prstGeom prst="rect">
            <a:avLst/>
          </a:prstGeom>
          <a:noFill/>
        </p:spPr>
        <p:txBody>
          <a:bodyPr wrap="square" rtlCol="0">
            <a:spAutoFit/>
          </a:bodyPr>
          <a:lstStyle/>
          <a:p>
            <a:r>
              <a:rPr lang="en-US" altLang="ja-JP" sz="2000" dirty="0" smtClean="0"/>
              <a:t>2013</a:t>
            </a:r>
            <a:r>
              <a:rPr lang="ja-JP" altLang="en-US" sz="2000" dirty="0" smtClean="0"/>
              <a:t>年公開予定</a:t>
            </a:r>
            <a:endParaRPr kumimoji="1" lang="ja-JP"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同化</a:t>
            </a:r>
            <a:r>
              <a:rPr kumimoji="1" lang="ja-JP" altLang="en-US" dirty="0" smtClean="0"/>
              <a:t>に用いられている</a:t>
            </a:r>
            <a:r>
              <a:rPr kumimoji="1" lang="ja-JP" altLang="en-US" dirty="0" smtClean="0"/>
              <a:t>データ</a:t>
            </a:r>
            <a:endParaRPr kumimoji="1" lang="ja-JP" altLang="en-US" dirty="0"/>
          </a:p>
        </p:txBody>
      </p:sp>
      <p:sp>
        <p:nvSpPr>
          <p:cNvPr id="3" name="サブタイトル 2"/>
          <p:cNvSpPr>
            <a:spLocks noGrp="1"/>
          </p:cNvSpPr>
          <p:nvPr>
            <p:ph type="body" idx="1"/>
          </p:nvPr>
        </p:nvSpPr>
        <p:spPr/>
        <p:txBody>
          <a:bodyPr/>
          <a:lstStyle/>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ERA-Interim</a:t>
            </a:r>
            <a:br>
              <a:rPr kumimoji="1" lang="en-US" altLang="ja-JP" dirty="0" smtClean="0"/>
            </a:br>
            <a:r>
              <a:rPr lang="ja-JP" altLang="en-US" dirty="0" smtClean="0"/>
              <a:t>伝統的な観測</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en-US" dirty="0" smtClean="0"/>
              <a:t>地上観測</a:t>
            </a:r>
            <a:r>
              <a:rPr lang="en-US" altLang="ja-JP" dirty="0" smtClean="0"/>
              <a:t>: Ps, 2-m T, 2-m RH.</a:t>
            </a:r>
            <a:r>
              <a:rPr lang="ja-JP" altLang="en-US" dirty="0" smtClean="0"/>
              <a:t>　</a:t>
            </a:r>
            <a:r>
              <a:rPr lang="en-US" altLang="ja-JP" dirty="0" smtClean="0"/>
              <a:t>1989-</a:t>
            </a:r>
          </a:p>
          <a:p>
            <a:r>
              <a:rPr lang="ja-JP" altLang="en-US" dirty="0" smtClean="0"/>
              <a:t>船舶・海上ブイ観測</a:t>
            </a:r>
            <a:r>
              <a:rPr lang="en-US" altLang="ja-JP" dirty="0" smtClean="0"/>
              <a:t>: Ps, 10-m u/v.</a:t>
            </a:r>
            <a:r>
              <a:rPr lang="ja-JP" altLang="en-US" dirty="0" smtClean="0"/>
              <a:t>　</a:t>
            </a:r>
            <a:r>
              <a:rPr lang="en-US" altLang="ja-JP" dirty="0" smtClean="0"/>
              <a:t>1989-</a:t>
            </a:r>
          </a:p>
          <a:p>
            <a:r>
              <a:rPr lang="ja-JP" altLang="en-US" dirty="0" smtClean="0"/>
              <a:t>ラジオゾンデ</a:t>
            </a:r>
            <a:r>
              <a:rPr lang="en-US" altLang="ja-JP" dirty="0" smtClean="0"/>
              <a:t>: T, u/v, q.</a:t>
            </a:r>
            <a:r>
              <a:rPr lang="ja-JP" altLang="en-US" dirty="0" smtClean="0"/>
              <a:t>　</a:t>
            </a:r>
            <a:r>
              <a:rPr lang="en-US" altLang="ja-JP" dirty="0" smtClean="0"/>
              <a:t>1989-</a:t>
            </a:r>
          </a:p>
          <a:p>
            <a:r>
              <a:rPr lang="ja-JP" altLang="en-US" dirty="0" smtClean="0"/>
              <a:t>気球観測</a:t>
            </a:r>
            <a:r>
              <a:rPr lang="en-US" altLang="ja-JP" dirty="0" smtClean="0"/>
              <a:t>:</a:t>
            </a:r>
            <a:r>
              <a:rPr lang="ja-JP" altLang="en-US" dirty="0" smtClean="0"/>
              <a:t>　</a:t>
            </a:r>
            <a:r>
              <a:rPr lang="en-US" altLang="ja-JP" dirty="0" smtClean="0"/>
              <a:t>u/v.</a:t>
            </a:r>
            <a:r>
              <a:rPr lang="ja-JP" altLang="en-US" dirty="0" smtClean="0"/>
              <a:t>　</a:t>
            </a:r>
            <a:r>
              <a:rPr lang="en-US" altLang="ja-JP" dirty="0" smtClean="0"/>
              <a:t>1989-</a:t>
            </a:r>
          </a:p>
          <a:p>
            <a:r>
              <a:rPr lang="ja-JP" altLang="en-US" dirty="0" smtClean="0"/>
              <a:t>投下式ゾンデ</a:t>
            </a:r>
            <a:r>
              <a:rPr lang="en-US" altLang="ja-JP" dirty="0" smtClean="0"/>
              <a:t>:</a:t>
            </a:r>
            <a:r>
              <a:rPr lang="ja-JP" altLang="en-US" dirty="0" smtClean="0"/>
              <a:t> </a:t>
            </a:r>
            <a:r>
              <a:rPr lang="en-US" altLang="ja-JP" dirty="0" smtClean="0"/>
              <a:t>T, u/v, q.</a:t>
            </a:r>
            <a:r>
              <a:rPr lang="ja-JP" altLang="en-US" dirty="0" smtClean="0"/>
              <a:t>　</a:t>
            </a:r>
            <a:r>
              <a:rPr lang="en-US" altLang="ja-JP" dirty="0" smtClean="0"/>
              <a:t>1989-</a:t>
            </a:r>
          </a:p>
          <a:p>
            <a:r>
              <a:rPr lang="ja-JP" altLang="en-US" dirty="0" smtClean="0"/>
              <a:t>ウインドプロファイラ：</a:t>
            </a:r>
            <a:r>
              <a:rPr lang="en-US" altLang="ja-JP" dirty="0" smtClean="0"/>
              <a:t> u/v</a:t>
            </a:r>
          </a:p>
          <a:p>
            <a:pPr lvl="1"/>
            <a:r>
              <a:rPr lang="ja-JP" altLang="en-US" dirty="0" smtClean="0"/>
              <a:t>北アメリカ</a:t>
            </a:r>
            <a:r>
              <a:rPr lang="en-US" altLang="ja-JP" dirty="0" smtClean="0"/>
              <a:t>:</a:t>
            </a:r>
            <a:r>
              <a:rPr lang="ja-JP" altLang="en-US" dirty="0" smtClean="0"/>
              <a:t> </a:t>
            </a:r>
            <a:r>
              <a:rPr lang="en-US" altLang="ja-JP" dirty="0" smtClean="0"/>
              <a:t>1994-</a:t>
            </a:r>
          </a:p>
          <a:p>
            <a:pPr lvl="1"/>
            <a:r>
              <a:rPr lang="en-US" altLang="ja-JP" dirty="0" smtClean="0"/>
              <a:t>EU,</a:t>
            </a:r>
            <a:r>
              <a:rPr lang="ja-JP" altLang="en-US" dirty="0" smtClean="0"/>
              <a:t>日本</a:t>
            </a:r>
            <a:r>
              <a:rPr lang="en-US" altLang="ja-JP" dirty="0" smtClean="0"/>
              <a:t>:</a:t>
            </a:r>
            <a:r>
              <a:rPr lang="ja-JP" altLang="en-US" dirty="0" smtClean="0"/>
              <a:t> </a:t>
            </a:r>
            <a:r>
              <a:rPr lang="en-US" altLang="ja-JP" dirty="0" smtClean="0"/>
              <a:t>2002-</a:t>
            </a:r>
          </a:p>
          <a:p>
            <a:r>
              <a:rPr lang="ja-JP" altLang="en-US" dirty="0" smtClean="0"/>
              <a:t>飛行機</a:t>
            </a:r>
            <a:r>
              <a:rPr lang="en-US" altLang="ja-JP" dirty="0" smtClean="0"/>
              <a:t>: T, u/v.</a:t>
            </a:r>
            <a:r>
              <a:rPr lang="ja-JP" altLang="en-US" dirty="0" smtClean="0"/>
              <a:t>　</a:t>
            </a:r>
            <a:r>
              <a:rPr lang="en-US" altLang="ja-JP" dirty="0" smtClean="0"/>
              <a:t>1989-</a:t>
            </a:r>
          </a:p>
          <a:p>
            <a:r>
              <a:rPr lang="ja-JP" altLang="en-US" dirty="0" smtClean="0"/>
              <a:t>飛行機運航用の気象情報システム</a:t>
            </a:r>
            <a:endParaRPr lang="en-US" altLang="ja-JP" dirty="0" smtClean="0"/>
          </a:p>
          <a:p>
            <a:pPr lvl="1"/>
            <a:r>
              <a:rPr lang="en-US" altLang="ja-JP" dirty="0" smtClean="0"/>
              <a:t>METAR: Ps. 2004-</a:t>
            </a:r>
            <a:endParaRPr lang="ja-JP" altLang="en-US" dirty="0" smtClean="0"/>
          </a:p>
          <a:p>
            <a:endParaRPr kumimoji="1" lang="en-US" altLang="ja-JP"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32058</TotalTime>
  <Words>2167</Words>
  <Application>Microsoft Office PowerPoint</Application>
  <PresentationFormat>画面に合わせる (4:3)</PresentationFormat>
  <Paragraphs>474</Paragraphs>
  <Slides>25</Slides>
  <Notes>14</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Office テーマ</vt:lpstr>
      <vt:lpstr>第二世代再解析データ比較</vt:lpstr>
      <vt:lpstr>概要</vt:lpstr>
      <vt:lpstr>提供データの基本情報</vt:lpstr>
      <vt:lpstr>ERA-Interim</vt:lpstr>
      <vt:lpstr>NASA/MERRA MODERN ERA RETROSPECTIVE-ANALYSIS FOR RESEARCH AND APPLICATIONS</vt:lpstr>
      <vt:lpstr>NCEP/CFSR NCEP Climate Forecast System Reanalysis</vt:lpstr>
      <vt:lpstr>JRA-55</vt:lpstr>
      <vt:lpstr>同化に用いられているデータ</vt:lpstr>
      <vt:lpstr>ERA-Interim 伝統的な観測</vt:lpstr>
      <vt:lpstr>ERA-Interim 衛星による radiance 観測</vt:lpstr>
      <vt:lpstr>ERA-Interim その他の衛星観測</vt:lpstr>
      <vt:lpstr>NASA/MERRA 伝統的な観測</vt:lpstr>
      <vt:lpstr>NASA/MERRA  衛星による radiance 観測</vt:lpstr>
      <vt:lpstr>NASA/MERRA その他の衛星観測</vt:lpstr>
      <vt:lpstr>NCEP/CFSR 伝統的な観測</vt:lpstr>
      <vt:lpstr>NCEP/CFSR 衛星による radiance 観測</vt:lpstr>
      <vt:lpstr>NCEP/CFSR その他の衛星観測</vt:lpstr>
      <vt:lpstr>診断に有用な変数</vt:lpstr>
      <vt:lpstr>スライド 19</vt:lpstr>
      <vt:lpstr>基本的な変数</vt:lpstr>
      <vt:lpstr>Takatama et al. [2011]の診断に必要なパラメータ</vt:lpstr>
      <vt:lpstr>その他の加速</vt:lpstr>
      <vt:lpstr>加熱（１）</vt:lpstr>
      <vt:lpstr>加熱（２）</vt:lpstr>
      <vt:lpstr>降水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第二世代再解析データ比較</dc:title>
  <dc:creator>takatama</dc:creator>
  <cp:lastModifiedBy>takatama</cp:lastModifiedBy>
  <cp:revision>2370</cp:revision>
  <dcterms:created xsi:type="dcterms:W3CDTF">2011-08-01T02:37:41Z</dcterms:created>
  <dcterms:modified xsi:type="dcterms:W3CDTF">2012-07-17T22:17:22Z</dcterms:modified>
</cp:coreProperties>
</file>