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7"/>
  </p:notesMasterIdLst>
  <p:handoutMasterIdLst>
    <p:handoutMasterId r:id="rId18"/>
  </p:handoutMasterIdLst>
  <p:sldIdLst>
    <p:sldId id="494" r:id="rId3"/>
    <p:sldId id="529" r:id="rId4"/>
    <p:sldId id="541" r:id="rId5"/>
    <p:sldId id="533" r:id="rId6"/>
    <p:sldId id="540" r:id="rId7"/>
    <p:sldId id="514" r:id="rId8"/>
    <p:sldId id="536" r:id="rId9"/>
    <p:sldId id="526" r:id="rId10"/>
    <p:sldId id="527" r:id="rId11"/>
    <p:sldId id="542" r:id="rId12"/>
    <p:sldId id="523" r:id="rId13"/>
    <p:sldId id="539" r:id="rId14"/>
    <p:sldId id="538" r:id="rId15"/>
    <p:sldId id="492" r:id="rId16"/>
  </p:sldIdLst>
  <p:sldSz cx="9144000" cy="6858000" type="screen4x3"/>
  <p:notesSz cx="6781800" cy="99187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50"/>
    <a:srgbClr val="0000FF"/>
    <a:srgbClr val="003366"/>
    <a:srgbClr val="165E83"/>
    <a:srgbClr val="969696"/>
    <a:srgbClr val="824880"/>
    <a:srgbClr val="4D4D4D"/>
    <a:srgbClr val="B2B2B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19" autoAdjust="0"/>
    <p:restoredTop sz="99843" autoAdjust="0"/>
  </p:normalViewPr>
  <p:slideViewPr>
    <p:cSldViewPr>
      <p:cViewPr varScale="1">
        <p:scale>
          <a:sx n="105" d="100"/>
          <a:sy n="105" d="100"/>
        </p:scale>
        <p:origin x="-9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2328D8DE-6EB1-492B-A203-37F442C4E0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79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5BEEA64F-EB5B-4533-98CF-F8122FCB0C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1933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 baseline="0">
                <a:latin typeface="Georgia" pitchFamily="18" charset="0"/>
                <a:ea typeface="HGPｺﾞｼｯｸE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Times New Roman" pitchFamily="18" charset="0"/>
                <a:ea typeface="HGPｺﾞｼｯｸE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ABB8-5AE2-43FA-8083-E2CFCA9537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168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4FAE-41D5-460C-BA3D-C2CBA7895D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241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38100"/>
            <a:ext cx="2057400" cy="60880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8100"/>
            <a:ext cx="6019800" cy="60880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063F-6071-4F75-A90F-0FD8EC6309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136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E6D4-91E7-4A08-BE09-F5B52C5794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9216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EE59-E207-4C02-B01B-746A2AF945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0768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 baseline="0">
                <a:latin typeface="Georgia" pitchFamily="18" charset="0"/>
                <a:ea typeface="HGPｺﾞｼｯｸE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Times New Roman" pitchFamily="18" charset="0"/>
                <a:ea typeface="HGPｺﾞｼｯｸE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ABB8-5AE2-43FA-8083-E2CFCA9537B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9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i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HGPｺﾞｼｯｸE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  <a:ea typeface="ＭＳ Ｐゴシック" pitchFamily="50" charset="-128"/>
              </a:defRPr>
            </a:lvl1pPr>
            <a:lvl2pPr>
              <a:defRPr baseline="0">
                <a:latin typeface="Times New Roman" pitchFamily="18" charset="0"/>
                <a:ea typeface="ＭＳ Ｐゴシック" pitchFamily="50" charset="-128"/>
              </a:defRPr>
            </a:lvl2pPr>
            <a:lvl3pPr>
              <a:defRPr baseline="0">
                <a:latin typeface="Times New Roman" pitchFamily="18" charset="0"/>
                <a:ea typeface="ＭＳ Ｐゴシック" pitchFamily="50" charset="-128"/>
              </a:defRPr>
            </a:lvl3pPr>
            <a:lvl4pPr>
              <a:defRPr baseline="0">
                <a:latin typeface="Times New Roman" pitchFamily="18" charset="0"/>
                <a:ea typeface="ＭＳ Ｐゴシック" pitchFamily="50" charset="-128"/>
              </a:defRPr>
            </a:lvl4pPr>
            <a:lvl5pPr>
              <a:defRPr baseline="0">
                <a:latin typeface="Times New Roman" pitchFamily="18" charset="0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E28B-C035-48A3-B862-E6F6A78BF62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6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2BC-0B32-40F6-9851-E5CC34F414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23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86A0-F7F9-4FCA-9456-F5B99E71347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04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3A0A-2506-4675-AD66-A6CEA6A327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96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i="0" baseline="0">
                <a:latin typeface="Georgia" pitchFamily="18" charset="0"/>
                <a:ea typeface="HGPｺﾞｼｯｸE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2E2C-478F-4530-BC4F-AAE073DCCF1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3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i="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HGPｺﾞｼｯｸE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itchFamily="18" charset="0"/>
                <a:ea typeface="ＭＳ Ｐゴシック" pitchFamily="50" charset="-128"/>
              </a:defRPr>
            </a:lvl1pPr>
            <a:lvl2pPr>
              <a:defRPr baseline="0">
                <a:latin typeface="Times New Roman" pitchFamily="18" charset="0"/>
                <a:ea typeface="ＭＳ Ｐゴシック" pitchFamily="50" charset="-128"/>
              </a:defRPr>
            </a:lvl2pPr>
            <a:lvl3pPr>
              <a:defRPr baseline="0">
                <a:latin typeface="Times New Roman" pitchFamily="18" charset="0"/>
                <a:ea typeface="ＭＳ Ｐゴシック" pitchFamily="50" charset="-128"/>
              </a:defRPr>
            </a:lvl3pPr>
            <a:lvl4pPr>
              <a:defRPr baseline="0">
                <a:latin typeface="Times New Roman" pitchFamily="18" charset="0"/>
                <a:ea typeface="ＭＳ Ｐゴシック" pitchFamily="50" charset="-128"/>
              </a:defRPr>
            </a:lvl4pPr>
            <a:lvl5pPr>
              <a:defRPr baseline="0">
                <a:latin typeface="Times New Roman" pitchFamily="18" charset="0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E28B-C035-48A3-B862-E6F6A78BF6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0090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B731-EDB6-411F-A83C-0E2C8E923D0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3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C4ED-EF27-4C19-9E43-29560233DF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95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5F17-1DB6-43C1-AD8D-3C532DC5558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44FAE-41D5-460C-BA3D-C2CBA7895D7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53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38100"/>
            <a:ext cx="2057400" cy="60880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8100"/>
            <a:ext cx="6019800" cy="60880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063F-6071-4F75-A90F-0FD8EC6309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E6D4-91E7-4A08-BE09-F5B52C5794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2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1EE59-E207-4C02-B01B-746A2AF945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6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92BC-0B32-40F6-9851-E5CC34F414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516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86A0-F7F9-4FCA-9456-F5B99E7134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426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F3A0A-2506-4675-AD66-A6CEA6A327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90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i="0" baseline="0">
                <a:latin typeface="Georgia" pitchFamily="18" charset="0"/>
                <a:ea typeface="HGPｺﾞｼｯｸE" pitchFamily="50" charset="-128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E2E2C-478F-4530-BC4F-AAE073DCCF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6171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1B731-EDB6-411F-A83C-0E2C8E923D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874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C4ED-EF27-4C19-9E43-29560233DF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718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95F17-1DB6-43C1-AD8D-3C532DC555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61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37B4CA78-4221-4218-BB9B-7228B46157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HGSｺﾞｼｯｸE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HGSｺﾞｼｯｸE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HGSｺﾞｼｯｸE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HGSｺﾞｼｯｸE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37B4CA78-4221-4218-BB9B-7228B461578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4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HGSｺﾞｼｯｸE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HGSｺﾞｼｯｸE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HGSｺﾞｼｯｸE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HGSｺﾞｼｯｸE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i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F2350"/>
            </a:gs>
            <a:gs pos="78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16055"/>
            <a:ext cx="8073764" cy="2609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600" i="1" dirty="0">
                <a:effectLst/>
              </a:rPr>
              <a:t>Climatological mean features and interannual to decadal variability </a:t>
            </a:r>
            <a:r>
              <a:rPr lang="en-US" altLang="ja-JP" sz="3600" i="1" dirty="0" smtClean="0">
                <a:effectLst/>
              </a:rPr>
              <a:t>        of </a:t>
            </a:r>
            <a:r>
              <a:rPr lang="en-US" altLang="ja-JP" sz="3600" i="1" dirty="0">
                <a:effectLst/>
              </a:rPr>
              <a:t>ring formations </a:t>
            </a:r>
            <a:r>
              <a:rPr lang="en-US" altLang="ja-JP" sz="3600" i="1" dirty="0" smtClean="0">
                <a:effectLst/>
              </a:rPr>
              <a:t>                                      in </a:t>
            </a:r>
            <a:r>
              <a:rPr lang="en-US" altLang="ja-JP" sz="3600" i="1" dirty="0">
                <a:effectLst/>
              </a:rPr>
              <a:t>the Kuroshio Extension region</a:t>
            </a:r>
            <a:endParaRPr lang="en-US" altLang="ja-JP" sz="3600" i="1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72000"/>
            <a:ext cx="9144000" cy="1143000"/>
          </a:xfrm>
        </p:spPr>
        <p:txBody>
          <a:bodyPr/>
          <a:lstStyle/>
          <a:p>
            <a:pPr eaLnBrk="1">
              <a:lnSpc>
                <a:spcPct val="93000"/>
              </a:lnSpc>
            </a:pPr>
            <a:r>
              <a:rPr lang="en-US" altLang="zh-TW" b="1" dirty="0">
                <a:solidFill>
                  <a:srgbClr val="000000"/>
                </a:solidFill>
                <a:latin typeface="Times New Roman" pitchFamily="16" charset="0"/>
              </a:rPr>
              <a:t>Yoshi N. Sasaki</a:t>
            </a:r>
            <a:r>
              <a:rPr lang="en-US" altLang="zh-TW" dirty="0">
                <a:solidFill>
                  <a:srgbClr val="000000"/>
                </a:solidFill>
                <a:latin typeface="Times New Roman" pitchFamily="16" charset="0"/>
              </a:rPr>
              <a:t> and 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6" charset="0"/>
              </a:rPr>
              <a:t>S. </a:t>
            </a:r>
            <a:r>
              <a:rPr lang="en-US" altLang="zh-TW" dirty="0">
                <a:solidFill>
                  <a:srgbClr val="000000"/>
                </a:solidFill>
                <a:latin typeface="Times New Roman" pitchFamily="16" charset="0"/>
              </a:rPr>
              <a:t>Minobe</a:t>
            </a:r>
            <a:endParaRPr lang="en-US" altLang="ja-JP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>
              <a:lnSpc>
                <a:spcPct val="93000"/>
              </a:lnSpc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 pitchFamily="16" charset="0"/>
              </a:rPr>
              <a:t>Faculty of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6" charset="0"/>
              </a:rPr>
              <a:t>Science, Hokkaido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 pitchFamily="16" charset="0"/>
              </a:rPr>
              <a:t>University, </a:t>
            </a:r>
            <a:r>
              <a:rPr lang="en-US" altLang="ja-JP" sz="2400" dirty="0">
                <a:solidFill>
                  <a:srgbClr val="000000"/>
                </a:solidFill>
                <a:latin typeface="Times New Roman" pitchFamily="16" charset="0"/>
              </a:rPr>
              <a:t>Japan</a:t>
            </a:r>
            <a:endParaRPr lang="en-US" altLang="ja-JP" sz="2400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5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33642"/>
            <a:ext cx="971958" cy="9719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Ring </a:t>
            </a:r>
            <a:r>
              <a:rPr lang="en-US" altLang="ja-JP" dirty="0"/>
              <a:t>p</a:t>
            </a:r>
            <a:r>
              <a:rPr lang="en-US" altLang="ja-JP" dirty="0" smtClean="0"/>
              <a:t>roperties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686800" cy="5654786"/>
          </a:xfrm>
          <a:solidFill>
            <a:schemeClr val="bg1"/>
          </a:solidFill>
        </p:spPr>
      </p:pic>
      <p:sp>
        <p:nvSpPr>
          <p:cNvPr id="3" name="テキスト ボックス 2"/>
          <p:cNvSpPr txBox="1"/>
          <p:nvPr/>
        </p:nvSpPr>
        <p:spPr>
          <a:xfrm>
            <a:off x="2895600" y="1371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amplitude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20000" y="1378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relative vorticity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34000" y="4267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area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8200" y="426077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lifetime</a:t>
            </a:r>
            <a:endParaRPr kumimoji="1" lang="ja-JP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28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1512860"/>
            <a:ext cx="4495800" cy="29433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8" y="1514718"/>
            <a:ext cx="4528018" cy="29358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Location of ring formation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4544" y="4572000"/>
            <a:ext cx="8229600" cy="1219185"/>
          </a:xfrm>
        </p:spPr>
        <p:txBody>
          <a:bodyPr/>
          <a:lstStyle/>
          <a:p>
            <a:r>
              <a:rPr lang="en-US" altLang="ja-JP" sz="2800" dirty="0" smtClean="0"/>
              <a:t>107 </a:t>
            </a:r>
            <a:r>
              <a:rPr lang="en-US" altLang="ja-JP" sz="2800" dirty="0"/>
              <a:t>anticyclonic and 111 cyclonic </a:t>
            </a:r>
            <a:r>
              <a:rPr lang="en-US" altLang="ja-JP" sz="2800" dirty="0" smtClean="0"/>
              <a:t>rings are formed </a:t>
            </a:r>
            <a:r>
              <a:rPr lang="en-US" altLang="ja-JP" sz="2800" dirty="0"/>
              <a:t>in the </a:t>
            </a:r>
            <a:r>
              <a:rPr lang="en-US" altLang="ja-JP" sz="2800" dirty="0" smtClean="0"/>
              <a:t>KE region from 1992 to 2010</a:t>
            </a:r>
            <a:endParaRPr lang="en-US" altLang="ja-JP" sz="2800" dirty="0"/>
          </a:p>
          <a:p>
            <a:r>
              <a:rPr lang="en-US" altLang="ja-JP" sz="2800" dirty="0" smtClean="0"/>
              <a:t>Cyclonic (Anticyclonic) rings are </a:t>
            </a:r>
            <a:r>
              <a:rPr lang="en-US" altLang="ja-JP" sz="2800" dirty="0"/>
              <a:t>frequently shed in the upstream </a:t>
            </a:r>
            <a:r>
              <a:rPr lang="en-US" altLang="ja-JP" sz="2800" dirty="0" smtClean="0"/>
              <a:t>(downstream) region</a:t>
            </a:r>
            <a:endParaRPr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71600" y="1000780"/>
            <a:ext cx="21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Cyclonic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1200" y="1022296"/>
            <a:ext cx="220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Anticyclonic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820212" y="1905000"/>
            <a:ext cx="1028388" cy="990600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990600" y="2209800"/>
            <a:ext cx="990600" cy="838200"/>
          </a:xfrm>
          <a:prstGeom prst="ellipse">
            <a:avLst/>
          </a:prstGeom>
          <a:noFill/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Location of </a:t>
            </a:r>
            <a:r>
              <a:rPr lang="en-US" altLang="ja-JP" dirty="0" smtClean="0"/>
              <a:t>ring absorption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" y="4648200"/>
            <a:ext cx="8839200" cy="1096963"/>
          </a:xfrm>
        </p:spPr>
        <p:txBody>
          <a:bodyPr/>
          <a:lstStyle/>
          <a:p>
            <a:r>
              <a:rPr lang="en-US" altLang="ja-JP" sz="2800" dirty="0" smtClean="0"/>
              <a:t>About </a:t>
            </a:r>
            <a:r>
              <a:rPr lang="en-US" altLang="ja-JP" sz="2800" dirty="0"/>
              <a:t>two-third of the rings </a:t>
            </a:r>
            <a:r>
              <a:rPr lang="en-US" altLang="ja-JP" sz="2800" dirty="0" smtClean="0"/>
              <a:t>(141 rings) returned </a:t>
            </a:r>
            <a:r>
              <a:rPr lang="en-US" altLang="ja-JP" sz="2800" dirty="0"/>
              <a:t>to the </a:t>
            </a:r>
            <a:r>
              <a:rPr lang="en-US" altLang="ja-JP" sz="2800" dirty="0" smtClean="0"/>
              <a:t>jet</a:t>
            </a:r>
          </a:p>
          <a:p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>
                <a:sym typeface="Symbol"/>
              </a:rPr>
              <a:t>Next, we estimate across-jet heat transport by rings that </a:t>
            </a:r>
            <a:r>
              <a:rPr lang="en-US" altLang="ja-JP" sz="2800" dirty="0" smtClean="0"/>
              <a:t>are </a:t>
            </a:r>
            <a:r>
              <a:rPr lang="en-US" altLang="ja-JP" sz="2800" dirty="0"/>
              <a:t>not </a:t>
            </a:r>
            <a:r>
              <a:rPr lang="en-US" altLang="ja-JP" sz="2800" dirty="0" smtClean="0"/>
              <a:t>returned to </a:t>
            </a:r>
            <a:r>
              <a:rPr lang="en-US" altLang="ja-JP" sz="2800" dirty="0"/>
              <a:t>the </a:t>
            </a:r>
            <a:r>
              <a:rPr lang="en-US" altLang="ja-JP" sz="2800" dirty="0" smtClean="0"/>
              <a:t>jet</a:t>
            </a:r>
            <a:endParaRPr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71600" y="1000780"/>
            <a:ext cx="21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Cyclonic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1200" y="1022296"/>
            <a:ext cx="220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Anticyclonic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0" y="1523644"/>
            <a:ext cx="4521385" cy="29135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" y="1524001"/>
            <a:ext cx="4495698" cy="29185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6024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Across-jet heat transport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/>
          <a:lstStyle/>
          <a:p>
            <a:r>
              <a:rPr lang="en-US" altLang="ja-JP" sz="2800" dirty="0" smtClean="0"/>
              <a:t>A </a:t>
            </a:r>
            <a:r>
              <a:rPr lang="en-US" altLang="ja-JP" sz="2800" dirty="0"/>
              <a:t>heat content anomaly </a:t>
            </a:r>
            <a:r>
              <a:rPr lang="en-US" altLang="ja-JP" sz="2800" i="1" dirty="0"/>
              <a:t>H</a:t>
            </a:r>
            <a:r>
              <a:rPr lang="en-US" altLang="ja-JP" sz="2800" dirty="0"/>
              <a:t> associated with </a:t>
            </a:r>
            <a:r>
              <a:rPr lang="en-US" altLang="ja-JP" sz="2800" dirty="0" smtClean="0"/>
              <a:t>a ring is</a:t>
            </a:r>
            <a:endParaRPr lang="ja-JP" altLang="ja-JP" sz="2400" dirty="0"/>
          </a:p>
          <a:p>
            <a:pPr marL="0" indent="0" algn="ctr">
              <a:buNone/>
            </a:pPr>
            <a:r>
              <a:rPr lang="en-US" altLang="ja-JP" sz="2800" i="1" dirty="0"/>
              <a:t>H</a:t>
            </a:r>
            <a:r>
              <a:rPr lang="en-US" altLang="ja-JP" sz="2800" dirty="0"/>
              <a:t> = </a:t>
            </a:r>
            <a:r>
              <a:rPr lang="en-US" altLang="ja-JP" sz="2800" dirty="0" smtClean="0"/>
              <a:t>(Sea level anomaly) </a:t>
            </a:r>
            <a:r>
              <a:rPr lang="en-US" altLang="ja-JP" sz="2800" dirty="0" smtClean="0">
                <a:sym typeface="Symbol"/>
              </a:rPr>
              <a:t></a:t>
            </a:r>
            <a:r>
              <a:rPr lang="ja-JP" altLang="en-US" sz="2800" dirty="0" smtClean="0">
                <a:sym typeface="Symbol"/>
              </a:rPr>
              <a:t> </a:t>
            </a:r>
            <a:r>
              <a:rPr lang="en-US" altLang="ja-JP" sz="2800" i="1" dirty="0" err="1"/>
              <a:t>ρc</a:t>
            </a:r>
            <a:r>
              <a:rPr lang="en-US" altLang="ja-JP" sz="2800" i="1" baseline="-25000" dirty="0" err="1"/>
              <a:t>p</a:t>
            </a:r>
            <a:r>
              <a:rPr lang="en-US" altLang="ja-JP" sz="2800" i="1" baseline="-25000" dirty="0"/>
              <a:t> </a:t>
            </a:r>
            <a:r>
              <a:rPr lang="en-US" altLang="ja-JP" sz="2800" dirty="0" smtClean="0">
                <a:sym typeface="Symbol"/>
              </a:rPr>
              <a:t>A</a:t>
            </a:r>
            <a:r>
              <a:rPr lang="en-US" altLang="ja-JP" sz="2800" dirty="0" smtClean="0"/>
              <a:t>/</a:t>
            </a:r>
            <a:r>
              <a:rPr lang="en-US" altLang="ja-JP" sz="2800" i="1" dirty="0">
                <a:sym typeface="Symbol"/>
              </a:rPr>
              <a:t></a:t>
            </a:r>
            <a:r>
              <a:rPr lang="en-US" altLang="ja-JP" sz="2800" dirty="0"/>
              <a:t>,</a:t>
            </a:r>
            <a:endParaRPr lang="ja-JP" altLang="ja-JP" sz="2800" dirty="0"/>
          </a:p>
          <a:p>
            <a:pPr marL="271463" indent="0">
              <a:buNone/>
            </a:pPr>
            <a:r>
              <a:rPr lang="en-US" altLang="ja-JP" sz="2800" dirty="0"/>
              <a:t>where </a:t>
            </a:r>
            <a:r>
              <a:rPr lang="en-US" altLang="ja-JP" sz="2800" i="1" dirty="0"/>
              <a:t>ρ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is density</a:t>
            </a:r>
            <a:r>
              <a:rPr lang="en-US" altLang="ja-JP" sz="2800" dirty="0"/>
              <a:t>,</a:t>
            </a:r>
            <a:r>
              <a:rPr lang="en-US" altLang="ja-JP" sz="2800" i="1" dirty="0"/>
              <a:t> </a:t>
            </a:r>
            <a:r>
              <a:rPr lang="en-US" altLang="ja-JP" sz="2800" i="1" dirty="0" err="1"/>
              <a:t>c</a:t>
            </a:r>
            <a:r>
              <a:rPr lang="en-US" altLang="ja-JP" sz="2800" i="1" baseline="-25000" dirty="0" err="1"/>
              <a:t>p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is specific heat</a:t>
            </a:r>
            <a:r>
              <a:rPr lang="en-US" altLang="ja-JP" sz="2800" dirty="0"/>
              <a:t>,</a:t>
            </a:r>
            <a:r>
              <a:rPr lang="en-US" altLang="ja-JP" sz="2800" dirty="0" smtClean="0"/>
              <a:t> A is area of rings and </a:t>
            </a:r>
            <a:r>
              <a:rPr lang="en-US" altLang="ja-JP" sz="2800" i="1" dirty="0">
                <a:sym typeface="Symbol"/>
              </a:rPr>
              <a:t>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is </a:t>
            </a:r>
            <a:r>
              <a:rPr lang="en-US" altLang="ja-JP" sz="2800" dirty="0"/>
              <a:t>thermal expansion </a:t>
            </a:r>
            <a:r>
              <a:rPr lang="en-US" altLang="ja-JP" sz="2800" dirty="0" smtClean="0"/>
              <a:t>coefficient</a:t>
            </a:r>
          </a:p>
          <a:p>
            <a:r>
              <a:rPr lang="en-US" altLang="ja-JP" sz="2800" dirty="0" smtClean="0"/>
              <a:t>The </a:t>
            </a:r>
            <a:r>
              <a:rPr lang="en-US" altLang="ja-JP" sz="2800" dirty="0"/>
              <a:t>frequency of </a:t>
            </a:r>
            <a:r>
              <a:rPr lang="en-US" altLang="ja-JP" sz="2800" dirty="0" smtClean="0"/>
              <a:t>ring formation </a:t>
            </a:r>
            <a:r>
              <a:rPr lang="en-US" altLang="ja-JP" sz="2800" dirty="0"/>
              <a:t>was </a:t>
            </a:r>
            <a:r>
              <a:rPr lang="en-US" altLang="ja-JP" sz="2800" dirty="0" smtClean="0"/>
              <a:t>4.3 </a:t>
            </a:r>
            <a:r>
              <a:rPr lang="en-US" altLang="ja-JP" sz="2800" dirty="0"/>
              <a:t>per </a:t>
            </a:r>
            <a:r>
              <a:rPr lang="en-US" altLang="ja-JP" sz="2800" dirty="0" smtClean="0"/>
              <a:t>year</a:t>
            </a:r>
          </a:p>
          <a:p>
            <a:endParaRPr lang="en-US" altLang="ja-JP" sz="2400" dirty="0" smtClean="0"/>
          </a:p>
          <a:p>
            <a:r>
              <a:rPr lang="en-US" altLang="ja-JP" sz="2800" dirty="0" smtClean="0">
                <a:solidFill>
                  <a:srgbClr val="FFFF00"/>
                </a:solidFill>
              </a:rPr>
              <a:t>Using </a:t>
            </a:r>
            <a:r>
              <a:rPr lang="en-US" altLang="ja-JP" sz="2800" dirty="0">
                <a:solidFill>
                  <a:srgbClr val="FFFF00"/>
                </a:solidFill>
              </a:rPr>
              <a:t>these values, </a:t>
            </a:r>
            <a:r>
              <a:rPr lang="en-US" altLang="ja-JP" sz="2800" dirty="0" smtClean="0">
                <a:solidFill>
                  <a:srgbClr val="FFFF00"/>
                </a:solidFill>
              </a:rPr>
              <a:t>the across-jet </a:t>
            </a:r>
            <a:r>
              <a:rPr lang="en-US" altLang="ja-JP" sz="2800" dirty="0">
                <a:solidFill>
                  <a:srgbClr val="FFFF00"/>
                </a:solidFill>
              </a:rPr>
              <a:t>heat transport </a:t>
            </a:r>
            <a:r>
              <a:rPr lang="en-US" altLang="ja-JP" sz="2800" dirty="0" smtClean="0">
                <a:solidFill>
                  <a:srgbClr val="FFFF00"/>
                </a:solidFill>
              </a:rPr>
              <a:t>by </a:t>
            </a:r>
            <a:r>
              <a:rPr lang="en-US" altLang="ja-JP" sz="2800" dirty="0">
                <a:solidFill>
                  <a:srgbClr val="FFFF00"/>
                </a:solidFill>
              </a:rPr>
              <a:t>the rings </a:t>
            </a:r>
            <a:r>
              <a:rPr lang="en-US" altLang="ja-JP" sz="2800" dirty="0" smtClean="0">
                <a:solidFill>
                  <a:srgbClr val="FFFF00"/>
                </a:solidFill>
              </a:rPr>
              <a:t>is </a:t>
            </a:r>
            <a:r>
              <a:rPr lang="en-US" altLang="ja-JP" sz="2800" dirty="0">
                <a:solidFill>
                  <a:srgbClr val="FFFF00"/>
                </a:solidFill>
              </a:rPr>
              <a:t>2.3 </a:t>
            </a:r>
            <a:r>
              <a:rPr lang="en-US" altLang="ja-JP" sz="2800" dirty="0">
                <a:solidFill>
                  <a:srgbClr val="FFFF00"/>
                </a:solidFill>
                <a:sym typeface="Symbol"/>
              </a:rPr>
              <a:t></a:t>
            </a:r>
            <a:r>
              <a:rPr lang="en-US" altLang="ja-JP" sz="2800" dirty="0">
                <a:solidFill>
                  <a:srgbClr val="FFFF00"/>
                </a:solidFill>
              </a:rPr>
              <a:t> 10</a:t>
            </a:r>
            <a:r>
              <a:rPr lang="en-US" altLang="ja-JP" sz="2800" baseline="30000" dirty="0">
                <a:solidFill>
                  <a:srgbClr val="FFFF00"/>
                </a:solidFill>
              </a:rPr>
              <a:t>13</a:t>
            </a:r>
            <a:r>
              <a:rPr lang="en-US" altLang="ja-JP" sz="2800" dirty="0">
                <a:solidFill>
                  <a:srgbClr val="FFFF00"/>
                </a:solidFill>
              </a:rPr>
              <a:t> W (= 0.023 PW</a:t>
            </a:r>
            <a:r>
              <a:rPr lang="en-US" altLang="ja-JP" sz="2800" dirty="0" smtClean="0">
                <a:solidFill>
                  <a:srgbClr val="FFFF00"/>
                </a:solidFill>
              </a:rPr>
              <a:t>)</a:t>
            </a:r>
          </a:p>
          <a:p>
            <a:pPr lvl="1"/>
            <a:r>
              <a:rPr lang="en-US" altLang="ja-JP" sz="2400" dirty="0" smtClean="0"/>
              <a:t>This is </a:t>
            </a:r>
            <a:r>
              <a:rPr lang="en-US" altLang="ja-JP" sz="2400" dirty="0"/>
              <a:t>about one-fourth of the meridional eddy heat transport </a:t>
            </a:r>
            <a:r>
              <a:rPr lang="en-US" altLang="ja-JP" sz="2400" dirty="0" smtClean="0"/>
              <a:t>across </a:t>
            </a:r>
            <a:r>
              <a:rPr lang="en-US" altLang="ja-JP" sz="2400" dirty="0"/>
              <a:t>the North Pacific </a:t>
            </a:r>
            <a:r>
              <a:rPr lang="en-US" altLang="ja-JP" sz="2400" dirty="0" smtClean="0"/>
              <a:t>at 35</a:t>
            </a:r>
            <a:r>
              <a:rPr lang="en-US" altLang="ja-JP" sz="2400" dirty="0" smtClean="0">
                <a:sym typeface="Symbol"/>
              </a:rPr>
              <a:t></a:t>
            </a:r>
            <a:r>
              <a:rPr lang="en-US" altLang="ja-JP" sz="2400" dirty="0" smtClean="0"/>
              <a:t>N (~1.0 </a:t>
            </a:r>
            <a:r>
              <a:rPr lang="en-US" altLang="ja-JP" sz="2400" dirty="0"/>
              <a:t>x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10</a:t>
            </a:r>
            <a:r>
              <a:rPr lang="en-US" altLang="ja-JP" sz="2400" baseline="30000" dirty="0"/>
              <a:t>14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W)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14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221163"/>
          </a:xfrm>
        </p:spPr>
        <p:txBody>
          <a:bodyPr/>
          <a:lstStyle/>
          <a:p>
            <a:r>
              <a:rPr lang="en-US" altLang="ja-JP" sz="2800" dirty="0" smtClean="0"/>
              <a:t>The </a:t>
            </a:r>
            <a:r>
              <a:rPr lang="en-US" altLang="ja-JP" sz="2800" dirty="0"/>
              <a:t>new method </a:t>
            </a:r>
            <a:r>
              <a:rPr lang="en-US" altLang="ja-JP" sz="2800" dirty="0" smtClean="0"/>
              <a:t>for detecting pinch-off rings is proposed</a:t>
            </a:r>
          </a:p>
          <a:p>
            <a:r>
              <a:rPr lang="en-US" altLang="ja-JP" sz="2800" dirty="0" smtClean="0"/>
              <a:t>107 </a:t>
            </a:r>
            <a:r>
              <a:rPr lang="en-US" altLang="ja-JP" sz="2800" dirty="0"/>
              <a:t>anticyclonic and 111 cyclonic ring </a:t>
            </a:r>
            <a:r>
              <a:rPr lang="en-US" altLang="ja-JP" sz="2800" dirty="0" smtClean="0"/>
              <a:t>formations are </a:t>
            </a:r>
            <a:r>
              <a:rPr lang="en-US" altLang="ja-JP" sz="2800" dirty="0"/>
              <a:t>observed from 1992 to 2010, while </a:t>
            </a:r>
            <a:r>
              <a:rPr lang="en-US" altLang="ja-JP" sz="2800" dirty="0" smtClean="0"/>
              <a:t>about two-third </a:t>
            </a:r>
            <a:r>
              <a:rPr lang="en-US" altLang="ja-JP" sz="2800" dirty="0"/>
              <a:t>of </a:t>
            </a:r>
            <a:r>
              <a:rPr lang="en-US" altLang="ja-JP" sz="2800" dirty="0" smtClean="0"/>
              <a:t>these </a:t>
            </a:r>
            <a:r>
              <a:rPr lang="en-US" altLang="ja-JP" sz="2800" dirty="0"/>
              <a:t>rings returned to the </a:t>
            </a:r>
            <a:r>
              <a:rPr lang="en-US" altLang="ja-JP" sz="2800" dirty="0" smtClean="0"/>
              <a:t>jet</a:t>
            </a:r>
          </a:p>
          <a:p>
            <a:r>
              <a:rPr lang="en-US" altLang="ja-JP" sz="2800" dirty="0" smtClean="0"/>
              <a:t>One-fourth </a:t>
            </a:r>
            <a:r>
              <a:rPr lang="en-US" altLang="ja-JP" sz="2800" dirty="0"/>
              <a:t>of the meridional eddy heat transport </a:t>
            </a:r>
            <a:r>
              <a:rPr lang="en-US" altLang="ja-JP" sz="2800" dirty="0" smtClean="0"/>
              <a:t>was </a:t>
            </a:r>
            <a:r>
              <a:rPr lang="en-US" altLang="ja-JP" sz="2800" dirty="0"/>
              <a:t>caused by the rings shed from the KE </a:t>
            </a:r>
            <a:r>
              <a:rPr lang="en-US" altLang="ja-JP" sz="2800" dirty="0" smtClean="0"/>
              <a:t>jet</a:t>
            </a:r>
            <a:endParaRPr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5300" y="5258305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FF00"/>
                </a:solidFill>
              </a:rPr>
              <a:t>Sasaki, Y. N., and S. Minobe, 2015: Climatological mean features and interannual to decadal variability of ring formations in the Kuroshio Extension region. Journal of Oceanography, 71, 499-509, doi:10.1007/s10872-014-0270-4. 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Kuroshio Extension (KE) region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5" y="1634166"/>
            <a:ext cx="8153400" cy="49188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3000" y="1157418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31825" indent="-6318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1121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990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en-US" altLang="ja-JP" sz="2800" dirty="0" smtClean="0">
                <a:solidFill>
                  <a:srgbClr val="FFFFFF"/>
                </a:solidFill>
              </a:rPr>
              <a:t>Standard deviation of sea level</a:t>
            </a:r>
            <a:endParaRPr lang="en-US" altLang="ja-JP" sz="2800" dirty="0">
              <a:solidFill>
                <a:srgbClr val="FFFF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72400" y="623127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[cm]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581400" y="2514600"/>
            <a:ext cx="1524000" cy="611778"/>
          </a:xfrm>
          <a:prstGeom prst="ellipse">
            <a:avLst/>
          </a:prstGeom>
          <a:noFill/>
          <a:ln w="666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71800" y="3191347"/>
            <a:ext cx="28194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rgbClr val="FFFF00"/>
                </a:solidFill>
              </a:rPr>
              <a:t>Kuroshio Extension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Ring </a:t>
            </a:r>
            <a:r>
              <a:rPr kumimoji="1" lang="en-US" altLang="ja-JP" dirty="0" err="1" smtClean="0"/>
              <a:t>formaiton</a:t>
            </a:r>
            <a:r>
              <a:rPr kumimoji="1" lang="en-US" altLang="ja-JP" dirty="0" smtClean="0"/>
              <a:t> in the KE region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257800" y="1676400"/>
            <a:ext cx="3886200" cy="4015581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An </a:t>
            </a:r>
            <a:r>
              <a:rPr lang="en-US" altLang="ja-JP" sz="2800" dirty="0">
                <a:solidFill>
                  <a:srgbClr val="FFFF00"/>
                </a:solidFill>
              </a:rPr>
              <a:t>eddy shed from a jet </a:t>
            </a:r>
            <a:r>
              <a:rPr lang="en-US" altLang="ja-JP" sz="2800" dirty="0" smtClean="0">
                <a:solidFill>
                  <a:srgbClr val="FFFF00"/>
                </a:solidFill>
              </a:rPr>
              <a:t>is referred as </a:t>
            </a:r>
            <a:r>
              <a:rPr lang="en-US" altLang="ja-JP" sz="2800" dirty="0">
                <a:solidFill>
                  <a:srgbClr val="FFFF00"/>
                </a:solidFill>
              </a:rPr>
              <a:t>a </a:t>
            </a:r>
            <a:r>
              <a:rPr lang="en-US" altLang="ja-JP" sz="2800" dirty="0" smtClean="0">
                <a:solidFill>
                  <a:srgbClr val="FFFF00"/>
                </a:solidFill>
              </a:rPr>
              <a:t>ring</a:t>
            </a:r>
          </a:p>
          <a:p>
            <a:r>
              <a:rPr lang="en-US" altLang="ja-JP" sz="2800" dirty="0"/>
              <a:t>Rings </a:t>
            </a:r>
            <a:r>
              <a:rPr lang="en-US" altLang="ja-JP" sz="2800" dirty="0" smtClean="0"/>
              <a:t>transport large amount of heat, salt and momentum</a:t>
            </a:r>
          </a:p>
        </p:txBody>
      </p:sp>
      <p:pic>
        <p:nvPicPr>
          <p:cNvPr id="1026" name="Picture 2" descr="C:\Users\sasa\Desktop\11jul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97735"/>
            <a:ext cx="5181600" cy="57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上矢印 6"/>
          <p:cNvSpPr/>
          <p:nvPr/>
        </p:nvSpPr>
        <p:spPr>
          <a:xfrm rot="19151675">
            <a:off x="2201883" y="2468040"/>
            <a:ext cx="396830" cy="823001"/>
          </a:xfrm>
          <a:prstGeom prst="up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上矢印 7"/>
          <p:cNvSpPr/>
          <p:nvPr/>
        </p:nvSpPr>
        <p:spPr>
          <a:xfrm rot="19151675">
            <a:off x="2201885" y="5211240"/>
            <a:ext cx="396830" cy="823001"/>
          </a:xfrm>
          <a:prstGeom prst="up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76600" y="2743200"/>
            <a:ext cx="1828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11 July 2010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6600" y="5513559"/>
            <a:ext cx="1828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12 </a:t>
            </a:r>
            <a:r>
              <a:rPr lang="en-US" altLang="ja-JP" sz="2400" dirty="0"/>
              <a:t>July 2010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4784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32025"/>
            <a:ext cx="8382000" cy="56473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Ring, Eddy or Meander?</a:t>
            </a:r>
            <a:endParaRPr kumimoji="1" lang="ja-JP" altLang="en-US" dirty="0"/>
          </a:p>
        </p:txBody>
      </p:sp>
      <p:sp>
        <p:nvSpPr>
          <p:cNvPr id="5" name="上矢印 4"/>
          <p:cNvSpPr/>
          <p:nvPr/>
        </p:nvSpPr>
        <p:spPr>
          <a:xfrm rot="19151675">
            <a:off x="4516789" y="4518762"/>
            <a:ext cx="609600" cy="990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/>
          <p:cNvSpPr/>
          <p:nvPr/>
        </p:nvSpPr>
        <p:spPr>
          <a:xfrm rot="19151675">
            <a:off x="6497989" y="4193593"/>
            <a:ext cx="609600" cy="990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 rot="19151675">
            <a:off x="6193188" y="5260393"/>
            <a:ext cx="609600" cy="990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76800" y="1219200"/>
            <a:ext cx="3429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Sea Level Anomaly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558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5" y="1143000"/>
            <a:ext cx="8386055" cy="56500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Ring, Eddy or Meander?</a:t>
            </a:r>
            <a:endParaRPr kumimoji="1" lang="ja-JP" altLang="en-US" dirty="0"/>
          </a:p>
        </p:txBody>
      </p:sp>
      <p:sp>
        <p:nvSpPr>
          <p:cNvPr id="5" name="上矢印 4"/>
          <p:cNvSpPr/>
          <p:nvPr/>
        </p:nvSpPr>
        <p:spPr>
          <a:xfrm rot="19151675">
            <a:off x="4516789" y="4518762"/>
            <a:ext cx="609600" cy="990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上矢印 5"/>
          <p:cNvSpPr/>
          <p:nvPr/>
        </p:nvSpPr>
        <p:spPr>
          <a:xfrm rot="19151675">
            <a:off x="6497989" y="4193593"/>
            <a:ext cx="609600" cy="990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矢印 9"/>
          <p:cNvSpPr/>
          <p:nvPr/>
        </p:nvSpPr>
        <p:spPr>
          <a:xfrm rot="19151675">
            <a:off x="6193188" y="5260393"/>
            <a:ext cx="609600" cy="99060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56686" y="5562804"/>
            <a:ext cx="99262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Ring</a:t>
            </a:r>
            <a:endParaRPr kumimoji="1"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39000" y="4267200"/>
            <a:ext cx="1600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Meander</a:t>
            </a:r>
            <a:endParaRPr kumimoji="1"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1490" y="5777694"/>
            <a:ext cx="12192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Eddy</a:t>
            </a:r>
            <a:endParaRPr kumimoji="1" lang="en-US" altLang="ja-JP" sz="2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76800" y="1219200"/>
            <a:ext cx="3429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Sea Surface Height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538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Purposes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ja-JP" sz="3600" dirty="0" smtClean="0"/>
              <a:t>To propose a new method </a:t>
            </a:r>
            <a:r>
              <a:rPr lang="en-US" altLang="ja-JP" sz="3600" dirty="0"/>
              <a:t>for </a:t>
            </a:r>
            <a:r>
              <a:rPr lang="en-US" altLang="ja-JP" sz="3600" dirty="0" smtClean="0"/>
              <a:t>objectively capturing </a:t>
            </a:r>
            <a:r>
              <a:rPr lang="en-US" altLang="ja-JP" sz="3600" dirty="0"/>
              <a:t>ring </a:t>
            </a:r>
            <a:r>
              <a:rPr lang="en-US" altLang="ja-JP" sz="3600" dirty="0" smtClean="0"/>
              <a:t>formation</a:t>
            </a:r>
          </a:p>
          <a:p>
            <a:endParaRPr lang="en-US" altLang="ja-JP" sz="3600" dirty="0" smtClean="0"/>
          </a:p>
          <a:p>
            <a:r>
              <a:rPr lang="en-US" altLang="ja-JP" sz="3600" dirty="0" smtClean="0"/>
              <a:t>To apply this mothed to clarify ring properties in the KE region</a:t>
            </a:r>
          </a:p>
          <a:p>
            <a:pPr lvl="1"/>
            <a:r>
              <a:rPr lang="en-US" altLang="ja-JP" sz="3200" dirty="0" smtClean="0"/>
              <a:t>across-jet heat transport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9379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Procedure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514350" indent="-514350">
              <a:lnSpc>
                <a:spcPts val="3600"/>
              </a:lnSpc>
              <a:buFont typeface="+mj-lt"/>
              <a:buAutoNum type="arabicPeriod"/>
            </a:pPr>
            <a:r>
              <a:rPr lang="en-US" altLang="ja-JP" sz="2800" dirty="0" smtClean="0"/>
              <a:t>The </a:t>
            </a:r>
            <a:r>
              <a:rPr lang="en-US" altLang="ja-JP" sz="2800" dirty="0"/>
              <a:t>path of the KE jet axis is determined </a:t>
            </a:r>
            <a:r>
              <a:rPr lang="en-US" altLang="ja-JP" sz="2800" dirty="0" smtClean="0"/>
              <a:t>from daily sea surface height by AVISO</a:t>
            </a:r>
          </a:p>
          <a:p>
            <a:pPr marL="514350" indent="-514350">
              <a:lnSpc>
                <a:spcPts val="3600"/>
              </a:lnSpc>
              <a:buFont typeface="+mj-lt"/>
              <a:buAutoNum type="arabicPeriod"/>
            </a:pPr>
            <a:r>
              <a:rPr lang="en-US" altLang="ja-JP" sz="2800" dirty="0" smtClean="0"/>
              <a:t>If </a:t>
            </a:r>
            <a:r>
              <a:rPr lang="en-US" altLang="ja-JP" sz="2800" dirty="0"/>
              <a:t>the length </a:t>
            </a:r>
            <a:r>
              <a:rPr lang="en-US" altLang="ja-JP" sz="2800" dirty="0" smtClean="0"/>
              <a:t>of the jet decreases </a:t>
            </a:r>
            <a:r>
              <a:rPr lang="en-US" altLang="ja-JP" sz="2800" dirty="0"/>
              <a:t>by more than 300 km per day, </a:t>
            </a:r>
            <a:r>
              <a:rPr lang="en-US" altLang="ja-JP" sz="2800" dirty="0" smtClean="0"/>
              <a:t>this decrease is </a:t>
            </a:r>
            <a:r>
              <a:rPr lang="en-US" altLang="ja-JP" sz="2800" dirty="0"/>
              <a:t>a candidate of a ring </a:t>
            </a:r>
            <a:r>
              <a:rPr lang="en-US" altLang="ja-JP" sz="2800" dirty="0" smtClean="0"/>
              <a:t>formation</a:t>
            </a:r>
          </a:p>
          <a:p>
            <a:pPr marL="514350" indent="-514350">
              <a:lnSpc>
                <a:spcPts val="3600"/>
              </a:lnSpc>
              <a:buFont typeface="+mj-lt"/>
              <a:buAutoNum type="arabicPeriod"/>
            </a:pPr>
            <a:r>
              <a:rPr lang="en-US" altLang="ja-JP" sz="2800" dirty="0" smtClean="0"/>
              <a:t>The pinched-off ring is tracked using </a:t>
            </a:r>
            <a:r>
              <a:rPr lang="en-US" altLang="ja-JP" sz="2800" dirty="0"/>
              <a:t>a neighbor enclosed area </a:t>
            </a:r>
            <a:r>
              <a:rPr lang="en-US" altLang="ja-JP" sz="2800" dirty="0" smtClean="0"/>
              <a:t>tracking method </a:t>
            </a:r>
            <a:r>
              <a:rPr lang="en-US" altLang="ja-JP" sz="2800" dirty="0"/>
              <a:t>(Inatsu </a:t>
            </a:r>
            <a:r>
              <a:rPr lang="en-US" altLang="ja-JP" sz="2800" dirty="0" smtClean="0"/>
              <a:t>2009)</a:t>
            </a:r>
          </a:p>
          <a:p>
            <a:pPr marL="514350" indent="-514350">
              <a:lnSpc>
                <a:spcPts val="3600"/>
              </a:lnSpc>
              <a:buFont typeface="+mj-lt"/>
              <a:buAutoNum type="arabicPeriod"/>
            </a:pPr>
            <a:r>
              <a:rPr lang="en-US" altLang="ja-JP" sz="2800" dirty="0" smtClean="0"/>
              <a:t>If </a:t>
            </a:r>
            <a:r>
              <a:rPr lang="en-US" altLang="ja-JP" sz="2800" dirty="0"/>
              <a:t>the ring survives more than 14 days, we consider that the ring formation event has </a:t>
            </a:r>
            <a:r>
              <a:rPr lang="en-US" altLang="ja-JP" sz="2800" dirty="0" smtClean="0"/>
              <a:t>occurred</a:t>
            </a:r>
          </a:p>
        </p:txBody>
      </p:sp>
    </p:spTree>
    <p:extLst>
      <p:ext uri="{BB962C8B-B14F-4D97-AF65-F5344CB8AC3E}">
        <p14:creationId xmlns:p14="http://schemas.microsoft.com/office/powerpoint/2010/main" val="7487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Trajectory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1"/>
            <a:ext cx="9144000" cy="53339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Trajectory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4572000" y="3810000"/>
            <a:ext cx="4495800" cy="2904821"/>
            <a:chOff x="4572000" y="3810000"/>
            <a:chExt cx="4495800" cy="2904821"/>
          </a:xfrm>
        </p:grpSpPr>
        <p:pic>
          <p:nvPicPr>
            <p:cNvPr id="11" name="Picture 2" descr="D:\MyDocuments\Research\KEpinchoff\2013春季海洋学会\fig\ke_c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810000"/>
              <a:ext cx="4495800" cy="2904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807158" y="6172200"/>
              <a:ext cx="984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[cm/s]</a:t>
              </a:r>
              <a:endParaRPr kumimoji="1" lang="ja-JP" altLang="en-US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943600" y="39624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Zonal phase speed of the KE meander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542" y="1378803"/>
            <a:ext cx="8305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ja-JP" sz="2400" b="1" dirty="0" smtClean="0">
                <a:solidFill>
                  <a:schemeClr val="tx1"/>
                </a:solidFill>
                <a:latin typeface="+mn-lt"/>
              </a:rPr>
              <a:t>westward 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propagation speed of </a:t>
            </a:r>
            <a:r>
              <a:rPr lang="en-US" altLang="ja-JP" sz="2400" b="1" dirty="0" smtClean="0">
                <a:solidFill>
                  <a:schemeClr val="tx1"/>
                </a:solidFill>
                <a:latin typeface="+mn-lt"/>
              </a:rPr>
              <a:t>anticyclonic 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and cyclonic rings was </a:t>
            </a:r>
            <a:r>
              <a:rPr lang="en-US" altLang="ja-JP" sz="2400" b="1" dirty="0" smtClean="0">
                <a:solidFill>
                  <a:schemeClr val="tx1"/>
                </a:solidFill>
                <a:latin typeface="+mn-lt"/>
              </a:rPr>
              <a:t>2.6 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cm s</a:t>
            </a:r>
            <a:r>
              <a:rPr lang="en-US" altLang="ja-JP" sz="2400" b="1" baseline="30000" dirty="0">
                <a:solidFill>
                  <a:schemeClr val="tx1"/>
                </a:solidFill>
                <a:latin typeface="+mn-lt"/>
              </a:rPr>
              <a:t>-1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altLang="ja-JP" sz="2400" b="1" dirty="0" smtClean="0">
                <a:solidFill>
                  <a:schemeClr val="tx1"/>
                </a:solidFill>
                <a:latin typeface="+mn-lt"/>
              </a:rPr>
              <a:t>3.4 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cm s</a:t>
            </a:r>
            <a:r>
              <a:rPr lang="en-US" altLang="ja-JP" sz="2400" b="1" baseline="30000" dirty="0">
                <a:solidFill>
                  <a:schemeClr val="tx1"/>
                </a:solidFill>
                <a:latin typeface="+mn-lt"/>
              </a:rPr>
              <a:t>-1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, respectively.</a:t>
            </a:r>
            <a:endParaRPr kumimoji="1" lang="ja-JP" altLang="en-US" sz="2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50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Georgia"/>
        <a:ea typeface="HGSｺﾞｼｯｸE"/>
        <a:cs typeface=""/>
      </a:majorFont>
      <a:minorFont>
        <a:latin typeface="Times New Roman"/>
        <a:ea typeface="HG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2">
      <a:majorFont>
        <a:latin typeface="Georgia"/>
        <a:ea typeface="HGSｺﾞｼｯｸE"/>
        <a:cs typeface=""/>
      </a:majorFont>
      <a:minorFont>
        <a:latin typeface="Times New Roman"/>
        <a:ea typeface="HG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6601</TotalTime>
  <Words>506</Words>
  <Application>Microsoft Office PowerPoint</Application>
  <PresentationFormat>画面に合わせる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標準デザイン</vt:lpstr>
      <vt:lpstr>1_標準デザイン</vt:lpstr>
      <vt:lpstr>Climatological mean features and interannual to decadal variability         of ring formations                                       in the Kuroshio Extension region</vt:lpstr>
      <vt:lpstr>Kuroshio Extension (KE) region</vt:lpstr>
      <vt:lpstr>Ring formaiton in the KE region</vt:lpstr>
      <vt:lpstr>Ring, Eddy or Meander?</vt:lpstr>
      <vt:lpstr>Ring, Eddy or Meander?</vt:lpstr>
      <vt:lpstr>Purposes</vt:lpstr>
      <vt:lpstr>Procedure</vt:lpstr>
      <vt:lpstr>Trajectory</vt:lpstr>
      <vt:lpstr>Trajectory</vt:lpstr>
      <vt:lpstr>Ring properties</vt:lpstr>
      <vt:lpstr>Location of ring formation</vt:lpstr>
      <vt:lpstr>Location of ring absorption</vt:lpstr>
      <vt:lpstr>Across-jet heat transport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sasa</dc:creator>
  <cp:lastModifiedBy>sasa</cp:lastModifiedBy>
  <cp:revision>1014</cp:revision>
  <cp:lastPrinted>1601-01-01T00:00:00Z</cp:lastPrinted>
  <dcterms:created xsi:type="dcterms:W3CDTF">1601-01-01T00:00:00Z</dcterms:created>
  <dcterms:modified xsi:type="dcterms:W3CDTF">2016-04-05T02:12:39Z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